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0B580-FF09-4701-90A3-2A2A74B2CD0A}">
  <a:tblStyle styleId="{1FE0B580-FF09-4701-90A3-2A2A74B2CD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524000" y="1905000"/>
            <a:ext cx="6781800" cy="289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Башҡорт  алфавиты </a:t>
            </a:r>
          </a:p>
        </p:txBody>
      </p:sp>
      <p:pic>
        <p:nvPicPr>
          <p:cNvPr id="85" name="Google Shape;85;p13" descr="книг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267200"/>
            <a:ext cx="1828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friends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228600"/>
            <a:ext cx="28575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5181600" y="9144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ЛӘСӘЙ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ҪТӘЛ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51816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4300537" y="1600200"/>
            <a:ext cx="423386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МИНЕ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ҺЕ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ЗӘ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ГӘР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ҺИНЕ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endParaRPr/>
          </a:p>
        </p:txBody>
      </p:sp>
      <p:pic>
        <p:nvPicPr>
          <p:cNvPr id="151" name="Google Shape;151;p23" descr="https://image.jimcdn.com/app/cms/image/transf/none/path/s943678e814c81771/image/i21aa70ad11d01dd5/version/1349540063/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762000"/>
            <a:ext cx="3840162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5334000" y="857250"/>
            <a:ext cx="3698875" cy="526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Ҡ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ЫҘ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Ҡ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УСТЫ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Ҡ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АРТАТАЙ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Ҡ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АРТӘСӘЙ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Ҡ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УРАЙ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Ҡ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ЫМЫҘ</a:t>
            </a:r>
            <a:endParaRPr/>
          </a:p>
          <a:p>
            <a:pPr marL="342900" marR="0" lvl="0" indent="-635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" y="1474787"/>
            <a:ext cx="4846637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4953000" y="838200"/>
            <a:ext cx="3868737" cy="52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ҠЫ</a:t>
            </a: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ЫҠ-ТҮЛЕК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ТУҒЫ</a:t>
            </a: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ҺИГЕ</a:t>
            </a: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ҺҮ</a:t>
            </a: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</a:t>
            </a: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66800"/>
            <a:ext cx="4513262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962400"/>
            <a:ext cx="1109662" cy="15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4191000" y="1162050"/>
            <a:ext cx="44704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ҪТӘЛ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АРЫ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Ҫ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ЮЛБАРЫ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Ҫ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</a:t>
            </a: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Ҫ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8100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0"/>
              <a:buFont typeface="Arial"/>
              <a:buNone/>
            </a:pPr>
            <a:r>
              <a:rPr lang="en-US" sz="19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Ҫ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7924800" cy="414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Первым в этой игре будет тот, кто быстрее других найдет нужное слово в словаре, правильно прочитает его по транскрипции и переведет на русский язык.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Китап,  икмәк, сәй,уҡыусы, мин, сәскә, балыҡ, дәфтәр, дәрес,  ит, мәктәп, баш, һау булығыҙ, әсәй, май.</a:t>
            </a:r>
            <a:endParaRPr/>
          </a:p>
        </p:txBody>
      </p:sp>
      <p:pic>
        <p:nvPicPr>
          <p:cNvPr id="183" name="Google Shape;183;p28" descr="мыш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762000"/>
            <a:ext cx="1905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1143000" y="228600"/>
            <a:ext cx="6934200" cy="1447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Кем беренсе?- Кто первый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Расшифруй секретное сообщение и переведи его на русский язык.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1219200" y="457200"/>
            <a:ext cx="6781800" cy="990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Сер-секрет. </a:t>
            </a:r>
          </a:p>
        </p:txBody>
      </p:sp>
      <p:graphicFrame>
        <p:nvGraphicFramePr>
          <p:cNvPr id="191" name="Google Shape;191;p29"/>
          <p:cNvGraphicFramePr/>
          <p:nvPr/>
        </p:nvGraphicFramePr>
        <p:xfrm>
          <a:off x="1524000" y="3200400"/>
          <a:ext cx="6096000" cy="2260600"/>
        </p:xfrm>
        <a:graphic>
          <a:graphicData uri="http://schemas.openxmlformats.org/drawingml/2006/table">
            <a:tbl>
              <a:tblPr>
                <a:noFill/>
                <a:tableStyleId>{1FE0B580-FF09-4701-90A3-2A2A74B2CD0A}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Зачеркните буквы русского и английского алфавитов, которые по ошибке попали в башкирский алфавит.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   Д    P    Ғ   W   Ө    ң   V    И   ҫ   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R   Ә    Ү    A   Ҡ     K     Һ    Х   Ҙ. </a:t>
            </a: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1524000" y="457200"/>
            <a:ext cx="66294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Ярзам    ит- помоги </a:t>
            </a:r>
          </a:p>
        </p:txBody>
      </p:sp>
      <p:pic>
        <p:nvPicPr>
          <p:cNvPr id="198" name="Google Shape;198;p30" descr="dolphin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419600"/>
            <a:ext cx="11430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1905000" y="457200"/>
            <a:ext cx="5486400" cy="7985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Уйын-игра. </a:t>
            </a:r>
          </a:p>
        </p:txBody>
      </p:sp>
      <p:graphicFrame>
        <p:nvGraphicFramePr>
          <p:cNvPr id="204" name="Google Shape;204;p31"/>
          <p:cNvGraphicFramePr/>
          <p:nvPr/>
        </p:nvGraphicFramePr>
        <p:xfrm>
          <a:off x="457200" y="1600200"/>
          <a:ext cx="4038600" cy="4525925"/>
        </p:xfrm>
        <a:graphic>
          <a:graphicData uri="http://schemas.openxmlformats.org/drawingml/2006/table">
            <a:tbl>
              <a:tblPr>
                <a:noFill/>
                <a:tableStyleId>{1FE0B580-FF09-4701-90A3-2A2A74B2CD0A}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дүрт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биш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ете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ете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туғыҙ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ике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өс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дүрт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һигеҙ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ике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биш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" name="Google Shape;205;p31"/>
          <p:cNvGraphicFramePr/>
          <p:nvPr/>
        </p:nvGraphicFramePr>
        <p:xfrm>
          <a:off x="4648200" y="1600200"/>
          <a:ext cx="4038600" cy="4525925"/>
        </p:xfrm>
        <a:graphic>
          <a:graphicData uri="http://schemas.openxmlformats.org/drawingml/2006/table">
            <a:tbl>
              <a:tblPr>
                <a:noFill/>
                <a:tableStyleId>{1FE0B580-FF09-4701-90A3-2A2A74B2CD0A}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8987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Беҙ дәрестә нимә эшләнек?</a:t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Нимә оҡшаны?</a:t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Нимә аңлашылманы?</a:t>
            </a:r>
            <a:endParaRPr/>
          </a:p>
        </p:txBody>
      </p:sp>
      <p:sp>
        <p:nvSpPr>
          <p:cNvPr id="211" name="Google Shape;211;p32"/>
          <p:cNvSpPr/>
          <p:nvPr/>
        </p:nvSpPr>
        <p:spPr>
          <a:xfrm>
            <a:off x="2514600" y="4876800"/>
            <a:ext cx="4648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F4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EAEAF4"/>
                </a:solidFill>
                <a:latin typeface="Arial"/>
                <a:ea typeface="Arial"/>
                <a:cs typeface="Arial"/>
                <a:sym typeface="Arial"/>
              </a:rPr>
              <a:t>Дәрес бөттө!</a:t>
            </a:r>
            <a:endParaRPr sz="5400" b="1" i="0" u="none" strike="noStrike" cap="none">
              <a:solidFill>
                <a:srgbClr val="EAEA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5918200" y="2781300"/>
            <a:ext cx="1655762" cy="1368425"/>
          </a:xfrm>
          <a:prstGeom prst="smileyFace">
            <a:avLst>
              <a:gd name="adj" fmla="val 15510"/>
            </a:avLst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200" y="1054100"/>
            <a:ext cx="1822450" cy="147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850" y="762000"/>
            <a:ext cx="691515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9512" y="3621087"/>
            <a:ext cx="4243387" cy="30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762000" y="762000"/>
            <a:ext cx="7772400" cy="4800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Рәхмәт Һау   булығыҙ </a:t>
            </a:r>
          </a:p>
        </p:txBody>
      </p:sp>
      <p:pic>
        <p:nvPicPr>
          <p:cNvPr id="219" name="Google Shape;219;p33" descr="салю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865562"/>
            <a:ext cx="2667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001000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Знаешь ли ты алфавит? Какие буквы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похожи на русские буквы?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Ғғ, Ҙҙ, Ҡҡ, ң, Өө, ҫ, Үү, Һһ, Әә</a:t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609600" y="457200"/>
            <a:ext cx="7848601" cy="1600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Impact"/>
              </a:rPr>
              <a:t>Һин беләһеңме?-</a:t>
            </a:r>
            <a:br>
              <a:rPr b="0" i="0">
                <a:ln>
                  <a:noFill/>
                </a:ln>
                <a:noFill/>
                <a:latin typeface="Impact"/>
              </a:rPr>
            </a:br>
            <a:r>
              <a:rPr b="0" i="0">
                <a:ln>
                  <a:noFill/>
                </a:ln>
                <a:noFill/>
                <a:latin typeface="Impact"/>
              </a:rPr>
              <a:t>А ты знаешь?</a:t>
            </a:r>
          </a:p>
        </p:txBody>
      </p:sp>
      <p:pic>
        <p:nvPicPr>
          <p:cNvPr id="99" name="Google Shape;99;p15" descr="питекантроп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733800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Ҡ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Ө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Ғ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Ҫ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Ҙ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Һ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Ү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…,</a:t>
            </a:r>
            <a:r>
              <a:rPr lang="en-US" sz="6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Ң</a:t>
            </a:r>
            <a:r>
              <a:rPr lang="en-US" sz="66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…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685800" y="381000"/>
            <a:ext cx="76962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Подбери к большой букве маленькую. </a:t>
            </a:r>
          </a:p>
        </p:txBody>
      </p:sp>
      <p:pic>
        <p:nvPicPr>
          <p:cNvPr id="106" name="Google Shape;106;p16" descr="хрюш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879850"/>
            <a:ext cx="29654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…ә,…ө,…ҡ,…ғ,…ҫ,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...ҙ…һ,…ү,…ң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04800" y="304800"/>
            <a:ext cx="8382000" cy="1752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Impact"/>
              </a:rPr>
              <a:t>Подбери к маленькой букве большую. </a:t>
            </a:r>
          </a:p>
        </p:txBody>
      </p:sp>
      <p:pic>
        <p:nvPicPr>
          <p:cNvPr id="113" name="Google Shape;113;p17" descr="ТИГР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7037" y="4105275"/>
            <a:ext cx="1828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descr="чертик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4191000"/>
            <a:ext cx="22860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ӨҪТ</a:t>
            </a: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Ә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4191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343400" y="1600200"/>
            <a:ext cx="452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Ү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Ү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ШӘМБЕ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Ү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Ү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4333875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19200"/>
            <a:ext cx="4333875" cy="451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4114800" y="1371600"/>
            <a:ext cx="4572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ҠАР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Ғ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Ғ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АИЛӘ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Ғ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Ғ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ИНУАР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ТУТЫЙ</a:t>
            </a: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Ғ</a:t>
            </a: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ОШ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3751262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4572000" y="1619250"/>
            <a:ext cx="41148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ҺАУМЫҺЫҒЫҘ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ҺАУ БУЛЫҒЫҘ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ҺӘЙБӘТ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ҺӨТ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ҺҮҘЛЕК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АЛҺЫУ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990600"/>
            <a:ext cx="47244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Экран (4:3)</PresentationFormat>
  <Paragraphs>99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Algerian</vt:lpstr>
      <vt:lpstr>Arial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Ҫ</vt:lpstr>
      <vt:lpstr>Презентация PowerPoint</vt:lpstr>
      <vt:lpstr>Презентация PowerPoint</vt:lpstr>
      <vt:lpstr>Презентация PowerPoint</vt:lpstr>
      <vt:lpstr>Презентация PowerPoint</vt:lpstr>
      <vt:lpstr> Беҙ дәрестә нимә эшләнек?  Нимә оҡшаны?  Нимә аңлашылманы?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2023-01-29T15:13:00Z</dcterms:modified>
</cp:coreProperties>
</file>