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149531"/>
            <a:ext cx="7766936" cy="2901305"/>
          </a:xfrm>
        </p:spPr>
        <p:txBody>
          <a:bodyPr/>
          <a:lstStyle/>
          <a:p>
            <a:pPr lvl="0" algn="ctr" defTabSz="914400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 урока:</a:t>
            </a:r>
            <a:b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«Социальная структура общества».</a:t>
            </a:r>
            <a:b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lvl="0" algn="l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</a:pPr>
            <a:r>
              <a:rPr lang="ru-RU" alt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Обществознание. </a:t>
            </a:r>
            <a:r>
              <a:rPr lang="ru-RU" altLang="ru-RU" sz="8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alt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</a:p>
          <a:p>
            <a:pPr lvl="0" algn="l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</a:pPr>
            <a:r>
              <a:rPr lang="ru-RU" altLang="ru-RU" sz="80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Хабибуллина Э.Х. учитель обществознания  </a:t>
            </a:r>
          </a:p>
          <a:p>
            <a:pPr lvl="0" algn="l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</a:pPr>
            <a:r>
              <a:rPr lang="ru-RU" altLang="ru-RU" sz="80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Березовской СОШ </a:t>
            </a:r>
            <a:endParaRPr lang="ru-RU" sz="8000" dirty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267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групп: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>
              <a:lnSpc>
                <a:spcPct val="20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Большие и малые.</a:t>
            </a:r>
          </a:p>
          <a:p>
            <a:pPr marL="0" lvl="0" indent="0" defTabSz="914400">
              <a:lnSpc>
                <a:spcPct val="20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Первичные и вторичные.</a:t>
            </a:r>
          </a:p>
          <a:p>
            <a:pPr marL="0" lvl="0" indent="0" defTabSz="914400">
              <a:lnSpc>
                <a:spcPct val="20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Формальные и неформальные.</a:t>
            </a:r>
          </a:p>
          <a:p>
            <a:pPr>
              <a:lnSpc>
                <a:spcPct val="200000"/>
              </a:lnSpc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8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Виды конфликтов: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defTabSz="914400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(отдельные стороны общественной жизни).</a:t>
            </a:r>
          </a:p>
          <a:p>
            <a:pPr marL="0" lvl="0" indent="0" defTabSz="914400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Масштабные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(все общество или значительные его сферы).</a:t>
            </a:r>
          </a:p>
          <a:p>
            <a:pPr marL="0" lvl="0" indent="0" defTabSz="914400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(большинство государств мира).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2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nos"/>
                <a:ea typeface="Calibri" panose="020F0502020204030204" pitchFamily="34" charset="0"/>
                <a:cs typeface="Times New Roman" panose="02020603050405020304" pitchFamily="18" charset="0"/>
              </a:rPr>
              <a:t>Домашнее задание.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15000"/>
              </a:lnSpc>
              <a:buSzPts val="1400"/>
              <a:buFont typeface="Symbol" panose="05050102010706020507" pitchFamily="18" charset="2"/>
              <a:buChar char=""/>
            </a:pPr>
            <a:r>
              <a:rPr lang="ru-RU" dirty="0">
                <a:latin typeface="Tinos"/>
                <a:ea typeface="Calibri" panose="020F0502020204030204" pitchFamily="34" charset="0"/>
                <a:cs typeface="Symbol" panose="05050102010706020507" pitchFamily="18" charset="2"/>
              </a:rPr>
              <a:t>Прочитать параграф 12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15000"/>
              </a:lnSpc>
              <a:buSzPts val="1400"/>
              <a:buFont typeface="Symbol" panose="05050102010706020507" pitchFamily="18" charset="2"/>
              <a:buChar char=""/>
            </a:pPr>
            <a:r>
              <a:rPr lang="ru-RU" dirty="0">
                <a:latin typeface="Tinos"/>
                <a:ea typeface="Calibri" panose="020F0502020204030204" pitchFamily="34" charset="0"/>
                <a:cs typeface="Symbol" panose="05050102010706020507" pitchFamily="18" charset="2"/>
              </a:rPr>
              <a:t>На примере членов своей семьи или знакомых показать, как </a:t>
            </a:r>
            <a:r>
              <a:rPr lang="ru-RU" dirty="0" smtClean="0">
                <a:latin typeface="Tinos"/>
                <a:ea typeface="Calibri" panose="020F0502020204030204" pitchFamily="34" charset="0"/>
                <a:cs typeface="Symbol" panose="05050102010706020507" pitchFamily="18" charset="2"/>
              </a:rPr>
              <a:t>изменилось их </a:t>
            </a:r>
            <a:r>
              <a:rPr lang="ru-RU" dirty="0">
                <a:latin typeface="Tinos"/>
                <a:ea typeface="Calibri" panose="020F0502020204030204" pitchFamily="34" charset="0"/>
                <a:cs typeface="Symbol" panose="05050102010706020507" pitchFamily="18" charset="2"/>
              </a:rPr>
              <a:t>социальное положение. С какими обстоятельствами(получением </a:t>
            </a:r>
            <a:r>
              <a:rPr lang="ru-RU" dirty="0" smtClean="0">
                <a:latin typeface="Tinos"/>
                <a:ea typeface="Calibri" panose="020F0502020204030204" pitchFamily="34" charset="0"/>
                <a:cs typeface="Symbol" panose="05050102010706020507" pitchFamily="18" charset="2"/>
              </a:rPr>
              <a:t>образования , переездом </a:t>
            </a:r>
            <a:r>
              <a:rPr lang="ru-RU" dirty="0">
                <a:latin typeface="Tinos"/>
                <a:ea typeface="Calibri" panose="020F0502020204030204" pitchFamily="34" charset="0"/>
                <a:cs typeface="Symbol" panose="05050102010706020507" pitchFamily="18" charset="2"/>
              </a:rPr>
              <a:t>из деревни в город, ростом или сокращением доходов) были связаны эти изменения ?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15000"/>
              </a:lnSpc>
              <a:buSzPts val="1400"/>
              <a:buFont typeface="Symbol" panose="05050102010706020507" pitchFamily="18" charset="2"/>
              <a:buChar char=""/>
            </a:pPr>
            <a:r>
              <a:rPr lang="ru-RU" dirty="0">
                <a:latin typeface="Tinos"/>
                <a:ea typeface="Calibri" panose="020F0502020204030204" pitchFamily="34" charset="0"/>
                <a:cs typeface="Symbol" panose="05050102010706020507" pitchFamily="18" charset="2"/>
              </a:rPr>
              <a:t>Выучить новые термины.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72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Виды общностей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4400" dirty="0">
                <a:solidFill>
                  <a:prstClr val="black"/>
                </a:solidFill>
                <a:latin typeface="Calibri"/>
              </a:rPr>
              <a:t>1. Сословия.</a:t>
            </a:r>
          </a:p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4400" dirty="0">
                <a:solidFill>
                  <a:prstClr val="black"/>
                </a:solidFill>
                <a:latin typeface="Calibri"/>
              </a:rPr>
              <a:t>2. Классы.</a:t>
            </a:r>
          </a:p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4400" dirty="0">
                <a:solidFill>
                  <a:prstClr val="black"/>
                </a:solidFill>
                <a:latin typeface="Calibri"/>
              </a:rPr>
              <a:t>3. Социальные страты.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09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Сословие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4400" b="1" dirty="0">
                <a:solidFill>
                  <a:prstClr val="black"/>
                </a:solidFill>
                <a:latin typeface="Calibri"/>
              </a:rPr>
              <a:t>Сословие</a:t>
            </a:r>
            <a:r>
              <a:rPr lang="ru-RU" sz="4400" dirty="0">
                <a:solidFill>
                  <a:prstClr val="black"/>
                </a:solidFill>
                <a:latin typeface="Calibri"/>
              </a:rPr>
              <a:t> – социальная страта, отличающаяся набором определенных прав и обязанностей, закрепленных </a:t>
            </a:r>
            <a:r>
              <a:rPr lang="ru-RU" sz="4400" dirty="0" smtClean="0">
                <a:solidFill>
                  <a:prstClr val="black"/>
                </a:solidFill>
                <a:latin typeface="Calibri"/>
              </a:rPr>
              <a:t>законодательно</a:t>
            </a:r>
            <a:endParaRPr lang="ru-RU" sz="4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793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Класс</a:t>
            </a:r>
            <a:r>
              <a:rPr lang="ru-RU" sz="4400" dirty="0">
                <a:solidFill>
                  <a:prstClr val="black"/>
                </a:solidFill>
                <a:latin typeface="Calibri"/>
              </a:rPr>
              <a:t> – это большая группа людей, объединяемых по своему положению в общественном разделении труда, отношению к собственности, характеру и размеру получаемого дохода.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22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Социальная страта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Социальная страта </a:t>
            </a:r>
            <a:r>
              <a:rPr lang="ru-RU" sz="4400" dirty="0">
                <a:solidFill>
                  <a:prstClr val="black"/>
                </a:solidFill>
                <a:latin typeface="Calibri"/>
              </a:rPr>
              <a:t>– категория населения, объединенная общественным сознанием или внешними наблюдателями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64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Критерии разделения общества на страты: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lvl="0" indent="0" defTabSz="914400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Уровень дохода.</a:t>
            </a:r>
          </a:p>
          <a:p>
            <a:pPr marL="0" lvl="0" indent="0" defTabSz="914400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Отношение к власти.</a:t>
            </a:r>
          </a:p>
          <a:p>
            <a:pPr marL="0" lvl="0" indent="0" defTabSz="914400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Уровень образования.</a:t>
            </a:r>
          </a:p>
          <a:p>
            <a:pPr marL="0" lvl="0" indent="0" defTabSz="914400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Престиж профессии</a:t>
            </a:r>
            <a:r>
              <a:rPr lang="ru-RU" sz="44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03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Социальная мобильность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endParaRPr lang="ru-RU" sz="3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endParaRPr lang="ru-RU" sz="3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мобильность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перемещение отдельных людей и целых групп в рамках социальной системы.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180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4534" y="2165156"/>
            <a:ext cx="8596668" cy="3880773"/>
          </a:xfrm>
        </p:spPr>
        <p:txBody>
          <a:bodyPr/>
          <a:lstStyle/>
          <a:p>
            <a:r>
              <a:rPr lang="ru-RU" sz="3200" dirty="0" smtClean="0">
                <a:solidFill>
                  <a:prstClr val="white"/>
                </a:solidFill>
                <a:latin typeface="Calibri"/>
              </a:rPr>
              <a:t>Восходящая</a:t>
            </a:r>
            <a:r>
              <a:rPr lang="ru-RU" sz="3200" dirty="0">
                <a:solidFill>
                  <a:prstClr val="white"/>
                </a:solidFill>
                <a:latin typeface="Calibri"/>
              </a:rPr>
              <a:t> </a:t>
            </a:r>
            <a:r>
              <a:rPr lang="ru-RU" sz="3200" dirty="0" err="1" smtClean="0">
                <a:solidFill>
                  <a:prstClr val="white"/>
                </a:solidFill>
                <a:latin typeface="Calibri"/>
              </a:rPr>
              <a:t>Восходящая</a:t>
            </a:r>
            <a:r>
              <a:rPr lang="ru-RU" sz="3200" dirty="0">
                <a:solidFill>
                  <a:prstClr val="white"/>
                </a:solidFill>
                <a:latin typeface="Calibri"/>
              </a:rPr>
              <a:t> </a:t>
            </a:r>
            <a:endParaRPr lang="ru-RU" sz="3200" dirty="0" smtClean="0">
              <a:solidFill>
                <a:prstClr val="white"/>
              </a:solidFill>
              <a:latin typeface="Calibri"/>
            </a:endParaRPr>
          </a:p>
          <a:p>
            <a:r>
              <a:rPr lang="ru-RU" sz="3200" dirty="0" smtClean="0">
                <a:solidFill>
                  <a:prstClr val="white"/>
                </a:solidFill>
                <a:latin typeface="Calibri"/>
              </a:rPr>
              <a:t>Восходящая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62695" y="871864"/>
            <a:ext cx="4824536" cy="1008112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Виды социальной мобильности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0527" y="2636913"/>
            <a:ext cx="3024336" cy="74636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Горизонтальная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627784" y="1988840"/>
            <a:ext cx="360040" cy="648072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13703" y="2636911"/>
            <a:ext cx="3024336" cy="74636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Вертикальная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5907352" y="1988840"/>
            <a:ext cx="360040" cy="648072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75420" y="4797152"/>
            <a:ext cx="2359997" cy="1008112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kern="0" dirty="0" err="1" smtClean="0">
                <a:solidFill>
                  <a:prstClr val="white"/>
                </a:solidFill>
                <a:latin typeface="Calibri"/>
              </a:rPr>
              <a:t>Вос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ходящая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5547312" y="4040216"/>
            <a:ext cx="360040" cy="648072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798526" y="4040216"/>
            <a:ext cx="439512" cy="648072"/>
          </a:xfrm>
          <a:prstGeom prst="downArrow">
            <a:avLst>
              <a:gd name="adj1" fmla="val 50000"/>
              <a:gd name="adj2" fmla="val 45969"/>
            </a:avLst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931" y="4797152"/>
            <a:ext cx="2638071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4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>
              <a:lnSpc>
                <a:spcPct val="80000"/>
              </a:lnSpc>
              <a:spcBef>
                <a:spcPts val="0"/>
              </a:spcBef>
            </a:pPr>
            <a:r>
              <a:rPr lang="ru-RU" sz="3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Восходящая</a:t>
            </a:r>
            <a:br>
              <a:rPr lang="ru-RU" sz="3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r>
              <a:rPr lang="ru-RU" sz="4400" b="1" dirty="0">
                <a:solidFill>
                  <a:prstClr val="black"/>
                </a:solidFill>
                <a:latin typeface="Calibri"/>
              </a:rPr>
              <a:t>Признаки </a:t>
            </a:r>
            <a:r>
              <a:rPr lang="ru-RU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ru-RU" sz="4400" b="1" dirty="0">
                <a:solidFill>
                  <a:prstClr val="black"/>
                </a:solidFill>
                <a:latin typeface="Calibri"/>
              </a:rPr>
              <a:t> группы: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Наличие взаимодействия между некой совокупностью людей.</a:t>
            </a:r>
          </a:p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Регулирование отношений определенными правилами.</a:t>
            </a:r>
          </a:p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Ожидание соответствующего поведения.</a:t>
            </a:r>
          </a:p>
          <a:p>
            <a:pPr marL="0" lvl="0" indent="0" defTabSz="914400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Осознание своей принадлежности к данной группе и признание этого другими.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20926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273</Words>
  <Application>Microsoft Office PowerPoint</Application>
  <PresentationFormat>Широкоэкранный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Symbol</vt:lpstr>
      <vt:lpstr>Times New Roman</vt:lpstr>
      <vt:lpstr>Tinos</vt:lpstr>
      <vt:lpstr>Trebuchet MS</vt:lpstr>
      <vt:lpstr>Wingdings 3</vt:lpstr>
      <vt:lpstr>Аспект</vt:lpstr>
      <vt:lpstr>Тема урока: «Социальная структура общества». </vt:lpstr>
      <vt:lpstr>Виды общностей</vt:lpstr>
      <vt:lpstr>Сословие</vt:lpstr>
      <vt:lpstr>Класс</vt:lpstr>
      <vt:lpstr>Социальная страта</vt:lpstr>
      <vt:lpstr>Критерии разделения общества на страты:</vt:lpstr>
      <vt:lpstr>Социальная мобильность</vt:lpstr>
      <vt:lpstr>Презентация PowerPoint</vt:lpstr>
      <vt:lpstr>Восходящая Признаки социальной группы:</vt:lpstr>
      <vt:lpstr>Виды групп:</vt:lpstr>
      <vt:lpstr>Виды конфликтов:</vt:lpstr>
      <vt:lpstr>Домашнее задание.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«Социальная структура общества».</dc:title>
  <dc:creator>Маркиз</dc:creator>
  <cp:lastModifiedBy>Маркиз</cp:lastModifiedBy>
  <cp:revision>3</cp:revision>
  <dcterms:created xsi:type="dcterms:W3CDTF">2023-05-14T18:02:32Z</dcterms:created>
  <dcterms:modified xsi:type="dcterms:W3CDTF">2023-05-14T18:27:56Z</dcterms:modified>
</cp:coreProperties>
</file>