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8" r:id="rId8"/>
    <p:sldId id="270" r:id="rId9"/>
    <p:sldId id="271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475640" y="1412640"/>
            <a:ext cx="748836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1475640" y="3970080"/>
            <a:ext cx="748836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475640" y="141264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312880" y="141264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1475640" y="397008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312880" y="397008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75640" y="1412640"/>
            <a:ext cx="241092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007520" y="1412640"/>
            <a:ext cx="241092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539400" y="1412640"/>
            <a:ext cx="241092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1475640" y="3970080"/>
            <a:ext cx="241092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007520" y="3970080"/>
            <a:ext cx="241092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539400" y="3970080"/>
            <a:ext cx="241092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1475640" y="1412640"/>
            <a:ext cx="7488360" cy="4896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475640" y="1412640"/>
            <a:ext cx="7488360" cy="4896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475640" y="1412640"/>
            <a:ext cx="3654000" cy="4896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312880" y="1412640"/>
            <a:ext cx="3654000" cy="4896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1259640" y="260640"/>
            <a:ext cx="7704360" cy="4338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75640" y="141264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312880" y="1412640"/>
            <a:ext cx="3654000" cy="4896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1475640" y="397008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475640" y="1412640"/>
            <a:ext cx="3654000" cy="4896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312880" y="141264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312880" y="397008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475640" y="141264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312880" y="1412640"/>
            <a:ext cx="365400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1475640" y="3970080"/>
            <a:ext cx="7488360" cy="233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9A3D0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Рисунок 6"/>
          <p:cNvPicPr/>
          <p:nvPr/>
        </p:nvPicPr>
        <p:blipFill>
          <a:blip r:embed="rId15" cstate="print"/>
          <a:stretch/>
        </p:blipFill>
        <p:spPr>
          <a:xfrm>
            <a:off x="-1620720" y="45720"/>
            <a:ext cx="757440" cy="757440"/>
          </a:xfrm>
          <a:prstGeom prst="rect">
            <a:avLst/>
          </a:prstGeom>
          <a:ln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B235CF9-CAE0-4271-BCCC-41FF68F4381E}" type="datetime">
              <a:rPr lang="ru-RU" sz="1200" b="0" strike="noStrike" spc="-1">
                <a:solidFill>
                  <a:srgbClr val="4D1F00"/>
                </a:solidFill>
                <a:latin typeface="Calibri"/>
              </a:rPr>
              <a:pPr>
                <a:lnSpc>
                  <a:spcPct val="100000"/>
                </a:lnSpc>
              </a:pPr>
              <a:t>31.01.2023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EC38C12-5618-46CA-B66C-E89E72DB1945}" type="slidenum">
              <a:rPr lang="ru-RU" sz="1200" b="0" strike="noStrike" spc="-1">
                <a:solidFill>
                  <a:srgbClr val="4D1F00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6705720" y="6508800"/>
            <a:ext cx="2133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PlaceHolder 5"/>
          <p:cNvSpPr>
            <a:spLocks noGrp="1"/>
          </p:cNvSpPr>
          <p:nvPr>
            <p:ph type="title"/>
          </p:nvPr>
        </p:nvSpPr>
        <p:spPr>
          <a:xfrm>
            <a:off x="1259640" y="260640"/>
            <a:ext cx="7704360" cy="93564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9A3D01"/>
                </a:solidFill>
                <a:latin typeface="Calibri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1475640" y="1412640"/>
            <a:ext cx="7488360" cy="48963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9A3D01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9A3D01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9A3D01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9A3D01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9A3D01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9A3D01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9A3D01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9A3D01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9A3D01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9A3D01"/>
                </a:solidFill>
                <a:latin typeface="Calibri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Рисунок 84"/>
          <p:cNvPicPr/>
          <p:nvPr/>
        </p:nvPicPr>
        <p:blipFill>
          <a:blip r:embed="rId2" cstate="print"/>
          <a:stretch/>
        </p:blipFill>
        <p:spPr>
          <a:xfrm>
            <a:off x="2952000" y="2399760"/>
            <a:ext cx="2931840" cy="2784600"/>
          </a:xfrm>
          <a:prstGeom prst="rect">
            <a:avLst/>
          </a:prstGeom>
          <a:ln>
            <a:noFill/>
          </a:ln>
        </p:spPr>
      </p:pic>
      <p:sp>
        <p:nvSpPr>
          <p:cNvPr id="86" name="TextShape 1"/>
          <p:cNvSpPr txBox="1"/>
          <p:nvPr/>
        </p:nvSpPr>
        <p:spPr>
          <a:xfrm>
            <a:off x="2232000" y="1368000"/>
            <a:ext cx="4524120" cy="65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ru-RU" sz="4400" b="1" strike="noStrike" spc="-1">
                <a:solidFill>
                  <a:srgbClr val="9A3D01"/>
                </a:solidFill>
                <a:latin typeface="Calibri"/>
              </a:rPr>
              <a:t>Разгадайте ребус:</a:t>
            </a:r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620688"/>
            <a:ext cx="7488832" cy="56938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1.Издавна одной из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традиций в русских семьях была традиция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узнавать о своих предках, составлять свою родословную, генеалогическое дерево.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2.Одной из традиций было то, что люди гордились своими знаменитыми предками.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3.Существует традиция называть детей в честь кого – то из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членов семьи.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4.Во многих семьях есть традиция проведения отпусков и свободного времени.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5. Отмечать семейные праздники – тоже традиция.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259640" y="260640"/>
            <a:ext cx="770436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lang="ru-RU" dirty="0" smtClean="0"/>
          </a:p>
          <a:p>
            <a:endParaRPr lang="ru-RU" sz="4400" b="0" strike="noStrike" spc="-1" dirty="0">
              <a:latin typeface="Calibri"/>
              <a:ea typeface="Tahoma"/>
            </a:endParaRPr>
          </a:p>
          <a:p>
            <a:endParaRPr lang="ru-RU" sz="4400" spc="-1" dirty="0" smtClean="0">
              <a:latin typeface="Calibri"/>
              <a:ea typeface="Tahoma"/>
            </a:endParaRPr>
          </a:p>
          <a:p>
            <a:endParaRPr lang="ru-RU" sz="4400" spc="-1" dirty="0" smtClean="0">
              <a:latin typeface="Calibri"/>
              <a:ea typeface="Tahoma"/>
            </a:endParaRPr>
          </a:p>
          <a:p>
            <a:r>
              <a:rPr lang="ru-RU" sz="4400" b="1" strike="noStrike" spc="-1" dirty="0" smtClean="0">
                <a:latin typeface="Calibri"/>
                <a:ea typeface="Tahoma"/>
              </a:rPr>
              <a:t>«</a:t>
            </a:r>
            <a:r>
              <a:rPr lang="ru-RU" sz="4400" b="1" strike="noStrike" spc="-1" dirty="0">
                <a:latin typeface="Calibri"/>
                <a:ea typeface="Tahoma"/>
              </a:rPr>
              <a:t>Семья — это та </a:t>
            </a:r>
            <a:r>
              <a:rPr lang="ru-RU" sz="4400" b="1" strike="noStrike" spc="-1" dirty="0" smtClean="0">
                <a:latin typeface="Calibri"/>
                <a:ea typeface="Tahoma"/>
              </a:rPr>
              <a:t>первичная среда</a:t>
            </a:r>
            <a:r>
              <a:rPr lang="ru-RU" sz="4400" b="1" strike="noStrike" spc="-1" dirty="0">
                <a:latin typeface="Calibri"/>
                <a:ea typeface="Tahoma"/>
              </a:rPr>
              <a:t>,	где человек должен учиться творить добро» </a:t>
            </a:r>
            <a:endParaRPr lang="ru-RU" sz="4400" b="1" strike="noStrike" spc="-1" dirty="0" smtClean="0">
              <a:latin typeface="Calibri"/>
              <a:ea typeface="Tahoma"/>
            </a:endParaRPr>
          </a:p>
          <a:p>
            <a:r>
              <a:rPr lang="ru-RU" sz="4400" spc="-1" dirty="0">
                <a:latin typeface="Calibri"/>
                <a:ea typeface="Tahoma"/>
              </a:rPr>
              <a:t> </a:t>
            </a:r>
            <a:r>
              <a:rPr lang="ru-RU" sz="4400" spc="-1" dirty="0" smtClean="0">
                <a:latin typeface="Calibri"/>
                <a:ea typeface="Tahoma"/>
              </a:rPr>
              <a:t>                    </a:t>
            </a:r>
            <a:r>
              <a:rPr lang="ru-RU" sz="4400" b="0" strike="noStrike" spc="-1" dirty="0" smtClean="0">
                <a:latin typeface="Calibri"/>
                <a:ea typeface="Tahoma"/>
              </a:rPr>
              <a:t>В. А. Сухомлинский</a:t>
            </a:r>
            <a:endParaRPr lang="ru-RU" sz="4400" b="0" strike="noStrike" spc="-1" dirty="0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556792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С.И. Ожегова: 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«Семья — группа живущих вместе близких родственников».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52736"/>
            <a:ext cx="79563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• </a:t>
            </a:r>
            <a:r>
              <a:rPr lang="ru-RU" b="1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семья — это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постройка,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то какая…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 Если семья — это цвет, то какой…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 Если семья — это музыка, то какая …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 Если семья — это геометрическая фигура, то какая…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 Если семья — это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настроение,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то какое…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268760"/>
            <a:ext cx="52565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Семейные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ценности:</a:t>
            </a:r>
          </a:p>
          <a:p>
            <a:pPr lvl="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Ценность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Ценность родства;</a:t>
            </a:r>
          </a:p>
          <a:p>
            <a:pPr lvl="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Ценность супружества;</a:t>
            </a:r>
          </a:p>
          <a:p>
            <a:pPr lvl="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Ценность здоровья;</a:t>
            </a:r>
          </a:p>
          <a:p>
            <a:pPr lvl="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Обычаи и традиции;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Рисунок 88"/>
          <p:cNvPicPr/>
          <p:nvPr/>
        </p:nvPicPr>
        <p:blipFill>
          <a:blip r:embed="rId2" cstate="print"/>
          <a:stretch/>
        </p:blipFill>
        <p:spPr>
          <a:xfrm>
            <a:off x="2604240" y="1343520"/>
            <a:ext cx="4307760" cy="4689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Рисунок 89"/>
          <p:cNvPicPr/>
          <p:nvPr/>
        </p:nvPicPr>
        <p:blipFill>
          <a:blip r:embed="rId2" cstate="print"/>
          <a:stretch/>
        </p:blipFill>
        <p:spPr>
          <a:xfrm>
            <a:off x="1944000" y="1440000"/>
            <a:ext cx="5328000" cy="4296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Рисунок 90"/>
          <p:cNvPicPr/>
          <p:nvPr/>
        </p:nvPicPr>
        <p:blipFill>
          <a:blip r:embed="rId2" cstate="print"/>
          <a:stretch/>
        </p:blipFill>
        <p:spPr>
          <a:xfrm>
            <a:off x="2411760" y="1268760"/>
            <a:ext cx="4824000" cy="4851360"/>
          </a:xfrm>
          <a:prstGeom prst="rect">
            <a:avLst/>
          </a:prstGeom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Князь Петр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Февронья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Муромских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Соедините пословицы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179512" y="1916832"/>
            <a:ext cx="5256584" cy="439216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1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 Про доброе дело             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Худо жить                        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Доброе слово лечит,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4. Жизнь дана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/>
          </p:nvPr>
        </p:nvSpPr>
        <p:spPr>
          <a:xfrm>
            <a:off x="4932040" y="1916832"/>
            <a:ext cx="4464496" cy="4392168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говори смело.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без ласкового слова.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 злое калечит.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 добрые дела.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Соедините пословицы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179512" y="1844824"/>
            <a:ext cx="5256584" cy="302433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1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 Про доброе дело             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Худо жить                        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Доброе слово лечит,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4. Жизнь дана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/>
          </p:nvPr>
        </p:nvSpPr>
        <p:spPr>
          <a:xfrm>
            <a:off x="4860032" y="1844824"/>
            <a:ext cx="4464496" cy="3312368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говори смело.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без ласкового слова.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 злое калечит.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 добрые дела.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83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Князь Петр и Февронья Муромских</vt:lpstr>
      <vt:lpstr>Соедините пословицы</vt:lpstr>
      <vt:lpstr>Соедините пословицы</vt:lpstr>
      <vt:lpstr>Слайд 10</vt:lpstr>
      <vt:lpstr>Слайд 11</vt:lpstr>
    </vt:vector>
  </TitlesOfParts>
  <Company>presentation-creation.ru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Ромашки</dc:title>
  <dc:subject/>
  <dc:creator>obstinate</dc:creator>
  <dc:description>Шаблон презентации с сайта https://presentation-creation.ru/</dc:description>
  <cp:lastModifiedBy>user</cp:lastModifiedBy>
  <cp:revision>657</cp:revision>
  <dcterms:created xsi:type="dcterms:W3CDTF">2018-02-25T09:09:03Z</dcterms:created>
  <dcterms:modified xsi:type="dcterms:W3CDTF">2023-01-31T07:05:26Z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presentation-creation.ru</vt:lpwstr>
  </property>
  <property fmtid="{D5CDD505-2E9C-101B-9397-08002B2CF9AE}" pid="4" name="HiddenSlides">
    <vt:i4>0</vt:i4>
  </property>
  <property fmtid="{D5CDD505-2E9C-101B-9397-08002B2CF9AE}" pid="5" name="HyperlinkBase">
    <vt:lpwstr>https://presentation-creation.ru/powerpoint-templates.html</vt:lpwstr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</vt:i4>
  </property>
  <property fmtid="{D5CDD505-2E9C-101B-9397-08002B2CF9AE}" pid="10" name="PresentationFormat">
    <vt:lpwstr>Экран (4:3)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4</vt:i4>
  </property>
</Properties>
</file>