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76" r:id="rId4"/>
    <p:sldId id="277" r:id="rId5"/>
    <p:sldId id="259" r:id="rId6"/>
    <p:sldId id="260" r:id="rId7"/>
    <p:sldId id="261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8880" cy="8475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8880" cy="8475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8880" cy="1828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100000">
              <a:srgbClr val="85C2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100000">
              <a:srgbClr val="85C2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5" descr="dd01021_"/>
          <p:cNvPicPr/>
          <p:nvPr/>
        </p:nvPicPr>
        <p:blipFill>
          <a:blip r:embed="rId2"/>
          <a:stretch/>
        </p:blipFill>
        <p:spPr>
          <a:xfrm>
            <a:off x="1440" y="0"/>
            <a:ext cx="9143280" cy="674100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971640" y="1143000"/>
            <a:ext cx="6482880" cy="260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Мастер – класс  по  теме: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trike="noStrike" spc="-1" dirty="0">
                <a:solidFill>
                  <a:srgbClr val="FF95B4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4800" b="1" strike="noStrike" spc="-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«От сложного к простому»</a:t>
            </a:r>
            <a:r>
              <a:rPr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4800" dirty="0">
                <a:latin typeface="Times New Roman" pitchFamily="18" charset="0"/>
                <a:cs typeface="Times New Roman" pitchFamily="18" charset="0"/>
              </a:rPr>
            </a:br>
            <a:endParaRPr lang="ru-RU" sz="48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" name="Рисунок 3" descr="J0295069.WMF"/>
          <p:cNvPicPr/>
          <p:nvPr/>
        </p:nvPicPr>
        <p:blipFill>
          <a:blip r:embed="rId3"/>
          <a:stretch/>
        </p:blipFill>
        <p:spPr>
          <a:xfrm>
            <a:off x="3240000" y="3168000"/>
            <a:ext cx="3332520" cy="23968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971640" y="4869000"/>
            <a:ext cx="7523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5" descr="dd01021_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3" descr="«Плясать под чужую дудку»"/>
          <p:cNvPicPr/>
          <p:nvPr/>
        </p:nvPicPr>
        <p:blipFill>
          <a:blip r:embed="rId3"/>
          <a:stretch/>
        </p:blipFill>
        <p:spPr>
          <a:xfrm>
            <a:off x="1043608" y="833213"/>
            <a:ext cx="7114900" cy="4095907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2500200" y="4653360"/>
            <a:ext cx="4071240" cy="22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«Плясать под чужую дудку»</a:t>
            </a:r>
            <a:r>
              <a:rPr lang="ru-RU" sz="28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Monotype Corsiva"/>
                <a:ea typeface="DejaVu Sans"/>
              </a:rPr>
              <a:t>Беспрекословно выполнять волю другого человека.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643120" y="4929120"/>
            <a:ext cx="4142520" cy="157104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5" descr="dd01021_"/>
          <p:cNvPicPr/>
          <p:nvPr/>
        </p:nvPicPr>
        <p:blipFill>
          <a:blip r:embed="rId2"/>
          <a:stretch/>
        </p:blipFill>
        <p:spPr>
          <a:xfrm>
            <a:off x="3600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5" descr="«Сесть на шею»"/>
          <p:cNvPicPr/>
          <p:nvPr/>
        </p:nvPicPr>
        <p:blipFill>
          <a:blip r:embed="rId3"/>
          <a:stretch/>
        </p:blipFill>
        <p:spPr>
          <a:xfrm>
            <a:off x="1259632" y="707852"/>
            <a:ext cx="3568280" cy="5441576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5500800" y="2724480"/>
            <a:ext cx="3142440" cy="22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«Сесть на шею»</a:t>
            </a:r>
            <a:r>
              <a:rPr lang="ru-RU" sz="28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Monotype Corsiva"/>
                <a:ea typeface="DejaVu Sans"/>
              </a:rPr>
              <a:t>Быть обузой для другого человека.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5500800" y="2852936"/>
            <a:ext cx="3142440" cy="16473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5" descr="dd01021_"/>
          <p:cNvPicPr/>
          <p:nvPr/>
        </p:nvPicPr>
        <p:blipFill>
          <a:blip r:embed="rId2"/>
          <a:stretch/>
        </p:blipFill>
        <p:spPr>
          <a:xfrm>
            <a:off x="50604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1000080" y="500040"/>
            <a:ext cx="7244328" cy="57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7560" indent="-41040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Задание №3.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Мой самый близкий друг Шурик любил, оказывается,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считать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ворон, бить баклуши и гонять лодыря.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Дома он, как о том были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наслышаны все в квартале,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палец о палец не ударял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чтобы помочь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бабушке. Как его только ни корили вернувшиеся с работы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родители, что ему ни выговаривали, а ему все нипочем. В один из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вечеров мы, приятели Шурика, услышали</a:t>
            </a: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такое  , что на его месте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давно бы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сквозь землю провалились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что мучили бы нас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угрызения совести. А этому, что ни толкуй –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в одно ухо влетает, в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другое вылетает.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таким он, оказывается, был и когда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от горшка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два вершка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только составлял, и теперь, вымахавши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с коломенскую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версту.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 с него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как с гуся вода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все ему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что об стенку горох.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 Нет, мать, – заключил однажды отец, – я больше не намерен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бросать слова на ветер и сидеть сложа руки.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он потянулся за ремнем на стене, чтобы Шурику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всыпать по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первое число, задать баню, снять с него стружку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 конце концов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показать,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где раки зимуют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 </a:t>
            </a:r>
            <a:endParaRPr lang="ru-RU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5" descr="dd01021_"/>
          <p:cNvPicPr/>
          <p:nvPr/>
        </p:nvPicPr>
        <p:blipFill>
          <a:blip r:embed="rId2"/>
          <a:stretch/>
        </p:blipFill>
        <p:spPr>
          <a:xfrm>
            <a:off x="0" y="-24569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1259640" y="834976"/>
            <a:ext cx="6624000" cy="1297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trike="noStrike" spc="-1" dirty="0">
                <a:solidFill>
                  <a:srgbClr val="C00000"/>
                </a:solidFill>
                <a:latin typeface="Monotype Corsiva"/>
                <a:ea typeface="DejaVu Sans"/>
              </a:rPr>
              <a:t>Вывод: </a:t>
            </a:r>
            <a:r>
              <a:rPr lang="en-US" sz="3200" b="1" strike="noStrike" spc="-1" dirty="0">
                <a:solidFill>
                  <a:srgbClr val="C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фразеологизмы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необходимы,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ведь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они обогащают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нашу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речь,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делают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ее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более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яркой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и </a:t>
            </a:r>
            <a:r>
              <a:rPr lang="en-US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выразительной.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99" name="Picture 10"/>
          <p:cNvPicPr/>
          <p:nvPr/>
        </p:nvPicPr>
        <p:blipFill>
          <a:blip r:embed="rId3"/>
          <a:stretch/>
        </p:blipFill>
        <p:spPr>
          <a:xfrm rot="21191400">
            <a:off x="2476440" y="3312000"/>
            <a:ext cx="4761720" cy="25916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0" name="Picture 4"/>
          <p:cNvPicPr/>
          <p:nvPr/>
        </p:nvPicPr>
        <p:blipFill>
          <a:blip r:embed="rId4"/>
          <a:stretch/>
        </p:blipFill>
        <p:spPr>
          <a:xfrm rot="466200">
            <a:off x="814320" y="2295720"/>
            <a:ext cx="2596320" cy="26416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1" name="Picture 9"/>
          <p:cNvPicPr/>
          <p:nvPr/>
        </p:nvPicPr>
        <p:blipFill>
          <a:blip r:embed="rId5"/>
          <a:stretch/>
        </p:blipFill>
        <p:spPr>
          <a:xfrm rot="953400">
            <a:off x="6423480" y="2295720"/>
            <a:ext cx="1904400" cy="13327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2" name="Picture 8"/>
          <p:cNvPicPr/>
          <p:nvPr/>
        </p:nvPicPr>
        <p:blipFill>
          <a:blip r:embed="rId6"/>
          <a:stretch/>
        </p:blipFill>
        <p:spPr>
          <a:xfrm rot="20659800">
            <a:off x="3855240" y="2578680"/>
            <a:ext cx="1904400" cy="1513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5" descr="dd01021_"/>
          <p:cNvPicPr/>
          <p:nvPr/>
        </p:nvPicPr>
        <p:blipFill>
          <a:blip r:embed="rId2"/>
          <a:stretch/>
        </p:blipFill>
        <p:spPr>
          <a:xfrm>
            <a:off x="15120" y="1476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433080" y="833760"/>
            <a:ext cx="842904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Назовите фразеологизмы, которые здесь изображены.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05" name="Рисунок 5" descr="http://tmn.fio.ru/works/97x/305/kroc.gif"/>
          <p:cNvPicPr/>
          <p:nvPr/>
        </p:nvPicPr>
        <p:blipFill>
          <a:blip r:embed="rId3"/>
          <a:stretch/>
        </p:blipFill>
        <p:spPr>
          <a:xfrm>
            <a:off x="500040" y="1143000"/>
            <a:ext cx="3412800" cy="301104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6" descr="http://tmn.fio.ru/works/97x/305/basm1.gif"/>
          <p:cNvPicPr/>
          <p:nvPr/>
        </p:nvPicPr>
        <p:blipFill>
          <a:blip r:embed="rId4"/>
          <a:stretch/>
        </p:blipFill>
        <p:spPr>
          <a:xfrm>
            <a:off x="4929120" y="1357200"/>
            <a:ext cx="3071160" cy="264240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7" descr="http://tmn.fio.ru/works/97x/305/bik.gif"/>
          <p:cNvPicPr/>
          <p:nvPr/>
        </p:nvPicPr>
        <p:blipFill>
          <a:blip r:embed="rId5"/>
          <a:stretch/>
        </p:blipFill>
        <p:spPr>
          <a:xfrm>
            <a:off x="3143160" y="4071960"/>
            <a:ext cx="3281400" cy="230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5" descr="dd01021_"/>
          <p:cNvPicPr/>
          <p:nvPr/>
        </p:nvPicPr>
        <p:blipFill>
          <a:blip r:embed="rId2"/>
          <a:stretch/>
        </p:blipFill>
        <p:spPr>
          <a:xfrm>
            <a:off x="15120" y="1476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433080" y="833760"/>
            <a:ext cx="842904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Назовите фразеологизмы, которые здесь изображены.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10" name="Рисунок 3" descr="http://tmn.fio.ru/works/97x/305/zvezda.jpg"/>
          <p:cNvPicPr/>
          <p:nvPr/>
        </p:nvPicPr>
        <p:blipFill>
          <a:blip r:embed="rId3"/>
          <a:stretch/>
        </p:blipFill>
        <p:spPr>
          <a:xfrm>
            <a:off x="785880" y="1785960"/>
            <a:ext cx="2214000" cy="3268440"/>
          </a:xfrm>
          <a:prstGeom prst="rect">
            <a:avLst/>
          </a:prstGeom>
          <a:ln w="9360">
            <a:noFill/>
          </a:ln>
        </p:spPr>
      </p:pic>
      <p:pic>
        <p:nvPicPr>
          <p:cNvPr id="211" name="Рисунок 4" descr="http://tmn.fio.ru/works/97x/305/butilka.gif"/>
          <p:cNvPicPr/>
          <p:nvPr/>
        </p:nvPicPr>
        <p:blipFill>
          <a:blip r:embed="rId4"/>
          <a:stretch/>
        </p:blipFill>
        <p:spPr>
          <a:xfrm>
            <a:off x="7072200" y="1357200"/>
            <a:ext cx="1356480" cy="2894760"/>
          </a:xfrm>
          <a:prstGeom prst="rect">
            <a:avLst/>
          </a:prstGeom>
          <a:ln w="9360">
            <a:noFill/>
          </a:ln>
        </p:spPr>
      </p:pic>
      <p:pic>
        <p:nvPicPr>
          <p:cNvPr id="212" name="Picture 2" descr="tele"/>
          <p:cNvPicPr/>
          <p:nvPr/>
        </p:nvPicPr>
        <p:blipFill>
          <a:blip r:embed="rId5"/>
          <a:stretch/>
        </p:blipFill>
        <p:spPr>
          <a:xfrm>
            <a:off x="3429000" y="3286080"/>
            <a:ext cx="3452040" cy="2286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3" y="91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"/>
          <p:cNvPicPr/>
          <p:nvPr/>
        </p:nvPicPr>
        <p:blipFill>
          <a:blip r:embed="rId3"/>
          <a:stretch/>
        </p:blipFill>
        <p:spPr>
          <a:xfrm>
            <a:off x="895003" y="983368"/>
            <a:ext cx="7330008" cy="49096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7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979537" cy="10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1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468563"/>
            <a:ext cx="71580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5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" y="-141655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0038"/>
            <a:ext cx="7851775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5" descr="dd01021_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1118340" y="620688"/>
            <a:ext cx="6906600" cy="464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7560" indent="-41040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Задание №1.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Помогите составить объявление о пропаже, используя в описании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понятие о фразеологизмах.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Внимание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!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Пропали фразеологизмы.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Особые приметы: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_____________________________________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Фразеологизмы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– это устойчивые выражения, которые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выражают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переносное значение. Некоторые фразеологизмы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можно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заменить синонимом,  антонимом.  Являются одним 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членом предложения. По происхождения бывают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исконно-русские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 заимствованные.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5" descr="dd01021_"/>
          <p:cNvPicPr/>
          <p:nvPr/>
        </p:nvPicPr>
        <p:blipFill>
          <a:blip r:embed="rId2"/>
          <a:stretch/>
        </p:blipFill>
        <p:spPr>
          <a:xfrm>
            <a:off x="-33564" y="-123492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683568" y="476672"/>
            <a:ext cx="7848872" cy="496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47560" indent="-41040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Задание №2.</a:t>
            </a:r>
            <a:endParaRPr lang="ru-RU" sz="28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Восстановите картину преступления, вставляя вместо пропусков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нужные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фразеологизмы.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Book Antiqua"/>
                <a:ea typeface="DejaVu Sans"/>
              </a:rPr>
              <a:t> 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Подозреваемый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Иванов  Иван   бежал по коридору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сломя  </a:t>
            </a:r>
            <a:r>
              <a:rPr lang="ru-RU" sz="2400" b="0" u="sng" strike="noStrike" spc="-1" dirty="0" smtClean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голову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-Ты куда мчишься  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как  угорелый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?, - кричали удивленно 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сверстники, а он бросил им в ответ: 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  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На  </a:t>
            </a:r>
            <a:r>
              <a:rPr lang="ru-RU" sz="2400" b="0" u="sng" strike="noStrike" spc="-1" dirty="0" err="1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кудыкину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  гору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Тем временем, свидетель  Петров  Василий 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считал  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ворон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,  а в руках у него был фразеологический словарь. 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Не успел он и  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глазом  моргнуть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, книгу у него из рук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как  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ветром  сдуло.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 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547560" indent="-410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  <a:p>
            <a:pPr marL="547560" indent="-410400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165" name="Рисунок 6" descr="1089"/>
          <p:cNvPicPr/>
          <p:nvPr/>
        </p:nvPicPr>
        <p:blipFill>
          <a:blip r:embed="rId3"/>
          <a:stretch/>
        </p:blipFill>
        <p:spPr>
          <a:xfrm>
            <a:off x="4143240" y="5572080"/>
            <a:ext cx="851760" cy="851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5" descr="dd01021_"/>
          <p:cNvPicPr/>
          <p:nvPr/>
        </p:nvPicPr>
        <p:blipFill>
          <a:blip r:embed="rId2"/>
          <a:stretch/>
        </p:blipFill>
        <p:spPr>
          <a:xfrm>
            <a:off x="0" y="-1206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2267640" y="2997000"/>
            <a:ext cx="45712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68" name="Рисунок 5" descr="«Море по колено»"/>
          <p:cNvPicPr/>
          <p:nvPr/>
        </p:nvPicPr>
        <p:blipFill>
          <a:blip r:embed="rId3"/>
          <a:stretch/>
        </p:blipFill>
        <p:spPr>
          <a:xfrm>
            <a:off x="3789720" y="833040"/>
            <a:ext cx="3853440" cy="516708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642960" y="2745000"/>
            <a:ext cx="2264400" cy="179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«Море по колено»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Monotype Corsiva"/>
                <a:ea typeface="DejaVu Sans"/>
              </a:rPr>
              <a:t>Ничто не страшно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2899080" y="4560480"/>
            <a:ext cx="328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049080" y="5296680"/>
            <a:ext cx="2862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72" name="Picture 6" descr="MCj04380400000[1]"/>
          <p:cNvPicPr/>
          <p:nvPr/>
        </p:nvPicPr>
        <p:blipFill>
          <a:blip r:embed="rId4"/>
          <a:stretch/>
        </p:blipFill>
        <p:spPr>
          <a:xfrm rot="21081600">
            <a:off x="559800" y="1192680"/>
            <a:ext cx="3813120" cy="394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>
                                      <p:cBhvr>
                                        <p:cTn id="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1"/>
          <p:cNvPicPr/>
          <p:nvPr/>
        </p:nvPicPr>
        <p:blipFill>
          <a:blip r:embed="rId3"/>
          <a:stretch/>
        </p:blipFill>
        <p:spPr>
          <a:xfrm>
            <a:off x="971600" y="865005"/>
            <a:ext cx="7200799" cy="51470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3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5" descr="dd01021_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2267640" y="2997000"/>
            <a:ext cx="45712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6" name="Рисунок 4" descr="«Тянуть кота за хвост»"/>
          <p:cNvPicPr/>
          <p:nvPr/>
        </p:nvPicPr>
        <p:blipFill>
          <a:blip r:embed="rId3"/>
          <a:stretch/>
        </p:blipFill>
        <p:spPr>
          <a:xfrm>
            <a:off x="1063600" y="771155"/>
            <a:ext cx="7016080" cy="3952405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1714320" y="4723560"/>
            <a:ext cx="5285520" cy="179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«Тянуть кота за хвост»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Monotype Corsiva"/>
                <a:ea typeface="DejaVu Sans"/>
              </a:rPr>
              <a:t>Надолго затягивать какое-либо решение или дело.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1785960" y="4929120"/>
            <a:ext cx="5071320" cy="14994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5" descr="dd01021_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2267640" y="2997000"/>
            <a:ext cx="45712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548640" indent="-41076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425600" y="522720"/>
            <a:ext cx="183960" cy="46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2123640" y="568368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3" name="Рисунок 6" descr="«Не разлей вода»"/>
          <p:cNvPicPr/>
          <p:nvPr/>
        </p:nvPicPr>
        <p:blipFill>
          <a:blip r:embed="rId3"/>
          <a:stretch/>
        </p:blipFill>
        <p:spPr>
          <a:xfrm>
            <a:off x="1189228" y="764344"/>
            <a:ext cx="4285440" cy="5338080"/>
          </a:xfrm>
          <a:prstGeom prst="rect">
            <a:avLst/>
          </a:prstGeom>
          <a:ln>
            <a:noFill/>
          </a:ln>
        </p:spPr>
      </p:pic>
      <p:sp>
        <p:nvSpPr>
          <p:cNvPr id="184" name="CustomShape 4"/>
          <p:cNvSpPr/>
          <p:nvPr/>
        </p:nvSpPr>
        <p:spPr>
          <a:xfrm>
            <a:off x="5668560" y="813240"/>
            <a:ext cx="183960" cy="46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5643720" y="2293920"/>
            <a:ext cx="2928240" cy="179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«Не разлей вода»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Monotype Corsiva"/>
                <a:ea typeface="DejaVu Sans"/>
              </a:rPr>
              <a:t>Дружные ребята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5715000" y="2500200"/>
            <a:ext cx="2785320" cy="142812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806</TotalTime>
  <Words>315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Фразеология</dc:title>
  <dc:subject/>
  <dc:creator>Никита</dc:creator>
  <dc:description/>
  <cp:lastModifiedBy>Венера</cp:lastModifiedBy>
  <cp:revision>123</cp:revision>
  <dcterms:created xsi:type="dcterms:W3CDTF">2008-09-16T15:39:27Z</dcterms:created>
  <dcterms:modified xsi:type="dcterms:W3CDTF">2023-01-31T18:41:25Z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