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0" r:id="rId1"/>
  </p:sldMasterIdLst>
  <p:notesMasterIdLst>
    <p:notesMasterId r:id="rId18"/>
  </p:notesMasterIdLst>
  <p:sldIdLst>
    <p:sldId id="256" r:id="rId2"/>
    <p:sldId id="284" r:id="rId3"/>
    <p:sldId id="277" r:id="rId4"/>
    <p:sldId id="281" r:id="rId5"/>
    <p:sldId id="288" r:id="rId6"/>
    <p:sldId id="289" r:id="rId7"/>
    <p:sldId id="261" r:id="rId8"/>
    <p:sldId id="290" r:id="rId9"/>
    <p:sldId id="279" r:id="rId10"/>
    <p:sldId id="291" r:id="rId11"/>
    <p:sldId id="294" r:id="rId12"/>
    <p:sldId id="295" r:id="rId13"/>
    <p:sldId id="263" r:id="rId14"/>
    <p:sldId id="267" r:id="rId15"/>
    <p:sldId id="268" r:id="rId16"/>
    <p:sldId id="296" r:id="rId17"/>
  </p:sldIdLst>
  <p:sldSz cx="9144000" cy="6858000" type="screen4x3"/>
  <p:notesSz cx="6858000" cy="9144000"/>
  <p:defaultTextStyle>
    <a:defPPr>
      <a:defRPr lang="ru-RU"/>
    </a:defPPr>
    <a:lvl1pPr marL="0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71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42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13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83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853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024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195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366" algn="l" defTabSz="914342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Средний стиль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80" autoAdjust="0"/>
    <p:restoredTop sz="94660"/>
  </p:normalViewPr>
  <p:slideViewPr>
    <p:cSldViewPr>
      <p:cViewPr>
        <p:scale>
          <a:sx n="110" d="100"/>
          <a:sy n="110" d="100"/>
        </p:scale>
        <p:origin x="-78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A8F520-17EF-4763-81A6-8F49FC4BC62D}" type="doc">
      <dgm:prSet loTypeId="urn:microsoft.com/office/officeart/2005/8/layout/vProcess5" loCatId="process" qsTypeId="urn:microsoft.com/office/officeart/2005/8/quickstyle/simple1" qsCatId="simple" csTypeId="urn:microsoft.com/office/officeart/2005/8/colors/accent0_1" csCatId="mainScheme" phldr="1"/>
      <dgm:spPr/>
    </dgm:pt>
    <dgm:pt modelId="{F17438C3-7C77-4667-8FAF-AEEA8D149210}">
      <dgm:prSet phldrT="[Текст]" custT="1"/>
      <dgm:spPr/>
      <dgm:t>
        <a:bodyPr/>
        <a:lstStyle/>
        <a:p>
          <a:r>
            <a:rPr lang="ru-RU" sz="2400" dirty="0"/>
            <a:t>Обучение ориентировано на достижение личностных, предметных и метапредметных результатов (ФГОС НОО)</a:t>
          </a:r>
        </a:p>
      </dgm:t>
    </dgm:pt>
    <dgm:pt modelId="{E271A16A-C9C3-4144-AC02-A6A11B356D60}" type="parTrans" cxnId="{DAC1F5B9-80B4-4AAF-A49D-0AA335AACB06}">
      <dgm:prSet/>
      <dgm:spPr/>
      <dgm:t>
        <a:bodyPr/>
        <a:lstStyle/>
        <a:p>
          <a:endParaRPr lang="ru-RU"/>
        </a:p>
      </dgm:t>
    </dgm:pt>
    <dgm:pt modelId="{07E2305A-B8CA-4359-9245-8DD7AA593577}" type="sibTrans" cxnId="{DAC1F5B9-80B4-4AAF-A49D-0AA335AACB06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146AB0EE-B30C-4575-9606-352D50399ABC}">
      <dgm:prSet phldrT="[Текст]" custT="1"/>
      <dgm:spPr/>
      <dgm:t>
        <a:bodyPr/>
        <a:lstStyle/>
        <a:p>
          <a:r>
            <a:rPr lang="ru-RU" sz="2400" dirty="0"/>
            <a:t>Основная форма обучения младших школьников - урок</a:t>
          </a:r>
        </a:p>
      </dgm:t>
    </dgm:pt>
    <dgm:pt modelId="{A1D4E9D6-1234-41F5-BDB3-EB29CB242C56}" type="parTrans" cxnId="{24BBD6D6-2534-491D-AAB6-662BE4EFED08}">
      <dgm:prSet/>
      <dgm:spPr/>
      <dgm:t>
        <a:bodyPr/>
        <a:lstStyle/>
        <a:p>
          <a:endParaRPr lang="ru-RU"/>
        </a:p>
      </dgm:t>
    </dgm:pt>
    <dgm:pt modelId="{6B226F06-34D2-4C0A-AC33-859BC08CEEBE}" type="sibTrans" cxnId="{24BBD6D6-2534-491D-AAB6-662BE4EFED08}">
      <dgm:prSet>
        <dgm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endParaRPr lang="ru-RU"/>
        </a:p>
      </dgm:t>
    </dgm:pt>
    <dgm:pt modelId="{73609577-A5B5-4F85-B40B-973F479E8C0D}">
      <dgm:prSet phldrT="[Текст]" custT="1"/>
      <dgm:spPr/>
      <dgm:t>
        <a:bodyPr/>
        <a:lstStyle/>
        <a:p>
          <a:r>
            <a:rPr lang="ru-RU" sz="2400" dirty="0"/>
            <a:t>Необходимо проектировать урок в соответствии с требованиями ФГОС НОО</a:t>
          </a:r>
        </a:p>
      </dgm:t>
    </dgm:pt>
    <dgm:pt modelId="{5C67B1BA-BDFE-4D8E-9640-E4976608E1ED}" type="parTrans" cxnId="{23F82FE7-D414-4894-8287-79CCCC80E378}">
      <dgm:prSet/>
      <dgm:spPr/>
      <dgm:t>
        <a:bodyPr/>
        <a:lstStyle/>
        <a:p>
          <a:endParaRPr lang="ru-RU"/>
        </a:p>
      </dgm:t>
    </dgm:pt>
    <dgm:pt modelId="{CA023181-9AC0-48A5-8EAF-435DAA3FD864}" type="sibTrans" cxnId="{23F82FE7-D414-4894-8287-79CCCC80E378}">
      <dgm:prSet/>
      <dgm:spPr/>
      <dgm:t>
        <a:bodyPr/>
        <a:lstStyle/>
        <a:p>
          <a:endParaRPr lang="ru-RU"/>
        </a:p>
      </dgm:t>
    </dgm:pt>
    <dgm:pt modelId="{DDC64C93-5CBD-4BAC-847D-1A1DE7C6440B}" type="pres">
      <dgm:prSet presAssocID="{ADA8F520-17EF-4763-81A6-8F49FC4BC62D}" presName="outerComposite" presStyleCnt="0">
        <dgm:presLayoutVars>
          <dgm:chMax val="5"/>
          <dgm:dir/>
          <dgm:resizeHandles val="exact"/>
        </dgm:presLayoutVars>
      </dgm:prSet>
      <dgm:spPr/>
    </dgm:pt>
    <dgm:pt modelId="{9C463FC8-57B8-4B9B-A6C7-B4142F4C2EB6}" type="pres">
      <dgm:prSet presAssocID="{ADA8F520-17EF-4763-81A6-8F49FC4BC62D}" presName="dummyMaxCanvas" presStyleCnt="0">
        <dgm:presLayoutVars/>
      </dgm:prSet>
      <dgm:spPr/>
    </dgm:pt>
    <dgm:pt modelId="{FB0A4075-6A66-47D1-974C-AAED4336F1E9}" type="pres">
      <dgm:prSet presAssocID="{ADA8F520-17EF-4763-81A6-8F49FC4BC62D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1A0089-63CC-4709-BC44-A814546DA8A8}" type="pres">
      <dgm:prSet presAssocID="{ADA8F520-17EF-4763-81A6-8F49FC4BC62D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B2FF8E-0588-476B-A62F-AB7C99AB29F5}" type="pres">
      <dgm:prSet presAssocID="{ADA8F520-17EF-4763-81A6-8F49FC4BC62D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731601-897D-4F4A-A629-86CD6108AB24}" type="pres">
      <dgm:prSet presAssocID="{ADA8F520-17EF-4763-81A6-8F49FC4BC62D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E0D6DB4-C3D7-4690-A9C0-387A5F89F296}" type="pres">
      <dgm:prSet presAssocID="{ADA8F520-17EF-4763-81A6-8F49FC4BC62D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685CF6-D74B-4764-991C-F2A855323797}" type="pres">
      <dgm:prSet presAssocID="{ADA8F520-17EF-4763-81A6-8F49FC4BC62D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8F38D43-3A05-4224-BE9A-E34F916A2C6A}" type="pres">
      <dgm:prSet presAssocID="{ADA8F520-17EF-4763-81A6-8F49FC4BC62D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293061-153B-4AF4-8E4F-DADDC8645585}" type="pres">
      <dgm:prSet presAssocID="{ADA8F520-17EF-4763-81A6-8F49FC4BC62D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96B25B1-E189-456A-B888-CC8D90BB8F37}" type="presOf" srcId="{ADA8F520-17EF-4763-81A6-8F49FC4BC62D}" destId="{DDC64C93-5CBD-4BAC-847D-1A1DE7C6440B}" srcOrd="0" destOrd="0" presId="urn:microsoft.com/office/officeart/2005/8/layout/vProcess5"/>
    <dgm:cxn modelId="{F09D1FC7-3565-4923-8FE5-3E6F2E907C55}" type="presOf" srcId="{F17438C3-7C77-4667-8FAF-AEEA8D149210}" destId="{B4685CF6-D74B-4764-991C-F2A855323797}" srcOrd="1" destOrd="0" presId="urn:microsoft.com/office/officeart/2005/8/layout/vProcess5"/>
    <dgm:cxn modelId="{DAC1F5B9-80B4-4AAF-A49D-0AA335AACB06}" srcId="{ADA8F520-17EF-4763-81A6-8F49FC4BC62D}" destId="{F17438C3-7C77-4667-8FAF-AEEA8D149210}" srcOrd="0" destOrd="0" parTransId="{E271A16A-C9C3-4144-AC02-A6A11B356D60}" sibTransId="{07E2305A-B8CA-4359-9245-8DD7AA593577}"/>
    <dgm:cxn modelId="{31C37D30-6C0C-462D-8737-B57EE3A74948}" type="presOf" srcId="{6B226F06-34D2-4C0A-AC33-859BC08CEEBE}" destId="{1E0D6DB4-C3D7-4690-A9C0-387A5F89F296}" srcOrd="0" destOrd="0" presId="urn:microsoft.com/office/officeart/2005/8/layout/vProcess5"/>
    <dgm:cxn modelId="{34984E6D-019D-4DF3-A8D3-5CE91973971F}" type="presOf" srcId="{F17438C3-7C77-4667-8FAF-AEEA8D149210}" destId="{FB0A4075-6A66-47D1-974C-AAED4336F1E9}" srcOrd="0" destOrd="0" presId="urn:microsoft.com/office/officeart/2005/8/layout/vProcess5"/>
    <dgm:cxn modelId="{150E2FE3-5FB8-4A1A-BE0B-989E86B8D0D1}" type="presOf" srcId="{73609577-A5B5-4F85-B40B-973F479E8C0D}" destId="{75293061-153B-4AF4-8E4F-DADDC8645585}" srcOrd="1" destOrd="0" presId="urn:microsoft.com/office/officeart/2005/8/layout/vProcess5"/>
    <dgm:cxn modelId="{24BBD6D6-2534-491D-AAB6-662BE4EFED08}" srcId="{ADA8F520-17EF-4763-81A6-8F49FC4BC62D}" destId="{146AB0EE-B30C-4575-9606-352D50399ABC}" srcOrd="1" destOrd="0" parTransId="{A1D4E9D6-1234-41F5-BDB3-EB29CB242C56}" sibTransId="{6B226F06-34D2-4C0A-AC33-859BC08CEEBE}"/>
    <dgm:cxn modelId="{23F82FE7-D414-4894-8287-79CCCC80E378}" srcId="{ADA8F520-17EF-4763-81A6-8F49FC4BC62D}" destId="{73609577-A5B5-4F85-B40B-973F479E8C0D}" srcOrd="2" destOrd="0" parTransId="{5C67B1BA-BDFE-4D8E-9640-E4976608E1ED}" sibTransId="{CA023181-9AC0-48A5-8EAF-435DAA3FD864}"/>
    <dgm:cxn modelId="{A15AE021-D162-4C28-9929-1D9C941FF01A}" type="presOf" srcId="{73609577-A5B5-4F85-B40B-973F479E8C0D}" destId="{52B2FF8E-0588-476B-A62F-AB7C99AB29F5}" srcOrd="0" destOrd="0" presId="urn:microsoft.com/office/officeart/2005/8/layout/vProcess5"/>
    <dgm:cxn modelId="{B6F4C633-C79C-45AC-8BAA-B32DF175647B}" type="presOf" srcId="{146AB0EE-B30C-4575-9606-352D50399ABC}" destId="{7F1A0089-63CC-4709-BC44-A814546DA8A8}" srcOrd="0" destOrd="0" presId="urn:microsoft.com/office/officeart/2005/8/layout/vProcess5"/>
    <dgm:cxn modelId="{9C8EFBBC-1050-4BA9-9997-E4BB6646B1B0}" type="presOf" srcId="{146AB0EE-B30C-4575-9606-352D50399ABC}" destId="{88F38D43-3A05-4224-BE9A-E34F916A2C6A}" srcOrd="1" destOrd="0" presId="urn:microsoft.com/office/officeart/2005/8/layout/vProcess5"/>
    <dgm:cxn modelId="{2B148CC4-4C8A-4634-BD75-A8E65235027B}" type="presOf" srcId="{07E2305A-B8CA-4359-9245-8DD7AA593577}" destId="{65731601-897D-4F4A-A629-86CD6108AB24}" srcOrd="0" destOrd="0" presId="urn:microsoft.com/office/officeart/2005/8/layout/vProcess5"/>
    <dgm:cxn modelId="{78BFF3AE-27C3-4AD9-96B4-82F390DDA9D3}" type="presParOf" srcId="{DDC64C93-5CBD-4BAC-847D-1A1DE7C6440B}" destId="{9C463FC8-57B8-4B9B-A6C7-B4142F4C2EB6}" srcOrd="0" destOrd="0" presId="urn:microsoft.com/office/officeart/2005/8/layout/vProcess5"/>
    <dgm:cxn modelId="{A6B29F6C-94B2-490E-8DAC-6B81CE51F168}" type="presParOf" srcId="{DDC64C93-5CBD-4BAC-847D-1A1DE7C6440B}" destId="{FB0A4075-6A66-47D1-974C-AAED4336F1E9}" srcOrd="1" destOrd="0" presId="urn:microsoft.com/office/officeart/2005/8/layout/vProcess5"/>
    <dgm:cxn modelId="{54611E59-BC4F-4C31-B160-1266573AD97A}" type="presParOf" srcId="{DDC64C93-5CBD-4BAC-847D-1A1DE7C6440B}" destId="{7F1A0089-63CC-4709-BC44-A814546DA8A8}" srcOrd="2" destOrd="0" presId="urn:microsoft.com/office/officeart/2005/8/layout/vProcess5"/>
    <dgm:cxn modelId="{BF793F19-B545-4EA5-BE34-66900CC760CC}" type="presParOf" srcId="{DDC64C93-5CBD-4BAC-847D-1A1DE7C6440B}" destId="{52B2FF8E-0588-476B-A62F-AB7C99AB29F5}" srcOrd="3" destOrd="0" presId="urn:microsoft.com/office/officeart/2005/8/layout/vProcess5"/>
    <dgm:cxn modelId="{57EAE207-5709-44BB-B72F-07B691D55E87}" type="presParOf" srcId="{DDC64C93-5CBD-4BAC-847D-1A1DE7C6440B}" destId="{65731601-897D-4F4A-A629-86CD6108AB24}" srcOrd="4" destOrd="0" presId="urn:microsoft.com/office/officeart/2005/8/layout/vProcess5"/>
    <dgm:cxn modelId="{4386E0E6-894D-4FD8-B22D-389383880937}" type="presParOf" srcId="{DDC64C93-5CBD-4BAC-847D-1A1DE7C6440B}" destId="{1E0D6DB4-C3D7-4690-A9C0-387A5F89F296}" srcOrd="5" destOrd="0" presId="urn:microsoft.com/office/officeart/2005/8/layout/vProcess5"/>
    <dgm:cxn modelId="{C12D10CD-B50F-4D92-A0E1-E2170BCBAA07}" type="presParOf" srcId="{DDC64C93-5CBD-4BAC-847D-1A1DE7C6440B}" destId="{B4685CF6-D74B-4764-991C-F2A855323797}" srcOrd="6" destOrd="0" presId="urn:microsoft.com/office/officeart/2005/8/layout/vProcess5"/>
    <dgm:cxn modelId="{8F9729A1-515B-49B2-8E53-02EEAEA93D7C}" type="presParOf" srcId="{DDC64C93-5CBD-4BAC-847D-1A1DE7C6440B}" destId="{88F38D43-3A05-4224-BE9A-E34F916A2C6A}" srcOrd="7" destOrd="0" presId="urn:microsoft.com/office/officeart/2005/8/layout/vProcess5"/>
    <dgm:cxn modelId="{8B4D77EE-19BC-4E34-8FC8-0F8FFF88E01D}" type="presParOf" srcId="{DDC64C93-5CBD-4BAC-847D-1A1DE7C6440B}" destId="{75293061-153B-4AF4-8E4F-DADDC8645585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0A4075-6A66-47D1-974C-AAED4336F1E9}">
      <dsp:nvSpPr>
        <dsp:cNvPr id="0" name=""/>
        <dsp:cNvSpPr/>
      </dsp:nvSpPr>
      <dsp:spPr>
        <a:xfrm>
          <a:off x="0" y="0"/>
          <a:ext cx="6802747" cy="13609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Обучение ориентировано на достижение личностных, предметных и метапредметных результатов (ФГОС НОО)</a:t>
          </a:r>
        </a:p>
      </dsp:txBody>
      <dsp:txXfrm>
        <a:off x="39861" y="39861"/>
        <a:ext cx="5334174" cy="1281229"/>
      </dsp:txXfrm>
    </dsp:sp>
    <dsp:sp modelId="{7F1A0089-63CC-4709-BC44-A814546DA8A8}">
      <dsp:nvSpPr>
        <dsp:cNvPr id="0" name=""/>
        <dsp:cNvSpPr/>
      </dsp:nvSpPr>
      <dsp:spPr>
        <a:xfrm>
          <a:off x="600242" y="1587776"/>
          <a:ext cx="6802747" cy="13609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Основная форма обучения младших школьников - урок</a:t>
          </a:r>
        </a:p>
      </dsp:txBody>
      <dsp:txXfrm>
        <a:off x="640103" y="1627637"/>
        <a:ext cx="5238164" cy="1281229"/>
      </dsp:txXfrm>
    </dsp:sp>
    <dsp:sp modelId="{52B2FF8E-0588-476B-A62F-AB7C99AB29F5}">
      <dsp:nvSpPr>
        <dsp:cNvPr id="0" name=""/>
        <dsp:cNvSpPr/>
      </dsp:nvSpPr>
      <dsp:spPr>
        <a:xfrm>
          <a:off x="1200484" y="3175552"/>
          <a:ext cx="6802747" cy="1360951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/>
            <a:t>Необходимо проектировать урок в соответствии с требованиями ФГОС НОО</a:t>
          </a:r>
        </a:p>
      </dsp:txBody>
      <dsp:txXfrm>
        <a:off x="1240345" y="3215413"/>
        <a:ext cx="5238164" cy="1281229"/>
      </dsp:txXfrm>
    </dsp:sp>
    <dsp:sp modelId="{65731601-897D-4F4A-A629-86CD6108AB24}">
      <dsp:nvSpPr>
        <dsp:cNvPr id="0" name=""/>
        <dsp:cNvSpPr/>
      </dsp:nvSpPr>
      <dsp:spPr>
        <a:xfrm>
          <a:off x="5918128" y="1032054"/>
          <a:ext cx="884618" cy="884618"/>
        </a:xfrm>
        <a:prstGeom prst="downArrow">
          <a:avLst>
            <a:gd name="adj1" fmla="val 55000"/>
            <a:gd name="adj2" fmla="val 45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117167" y="1032054"/>
        <a:ext cx="486540" cy="665675"/>
      </dsp:txXfrm>
    </dsp:sp>
    <dsp:sp modelId="{1E0D6DB4-C3D7-4690-A9C0-387A5F89F296}">
      <dsp:nvSpPr>
        <dsp:cNvPr id="0" name=""/>
        <dsp:cNvSpPr/>
      </dsp:nvSpPr>
      <dsp:spPr>
        <a:xfrm>
          <a:off x="6518371" y="2610758"/>
          <a:ext cx="884618" cy="884618"/>
        </a:xfrm>
        <a:prstGeom prst="downArrow">
          <a:avLst>
            <a:gd name="adj1" fmla="val 55000"/>
            <a:gd name="adj2" fmla="val 45000"/>
          </a:avLst>
        </a:prstGeom>
        <a:solidFill>
          <a:schemeClr val="lt1"/>
        </a:solidFill>
        <a:ln w="25400" cap="flat" cmpd="sng" algn="ctr">
          <a:solidFill>
            <a:schemeClr val="dk1"/>
          </a:solidFill>
          <a:prstDash val="solid"/>
        </a:ln>
        <a:effectLst/>
      </dsp:spPr>
      <dsp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kern="1200"/>
        </a:p>
      </dsp:txBody>
      <dsp:txXfrm>
        <a:off x="6717410" y="2610758"/>
        <a:ext cx="486540" cy="6656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EDD569-A5EA-4AD5-B04A-834EDC0E41E0}" type="datetimeFigureOut">
              <a:rPr lang="ru-RU" smtClean="0"/>
              <a:pPr/>
              <a:t>21.08.2023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8B114A-D4F3-4CF9-8C8D-496C2B39F56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061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71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42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513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83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853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024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195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366" algn="l" defTabSz="914342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B114A-D4F3-4CF9-8C8D-496C2B39F56A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86787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8B114A-D4F3-4CF9-8C8D-496C2B39F56A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75803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B114A-D4F3-4CF9-8C8D-496C2B39F56A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44930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8B114A-D4F3-4CF9-8C8D-496C2B39F56A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8678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8A20A-8669-4A01-9197-EA9B4D53F269}" type="datetime1">
              <a:rPr lang="ru-RU" smtClean="0"/>
              <a:t>21.08.2023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F99D-7331-4B55-9BB1-BA2FF9EB06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FDCA2E-3139-4CAE-BCE6-8716928CA373}" type="datetime1">
              <a:rPr lang="ru-RU" smtClean="0"/>
              <a:t>21.08.2023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F99D-7331-4B55-9BB1-BA2FF9EB06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CF14B-D94A-4947-B867-A99E735A9D55}" type="datetime1">
              <a:rPr lang="ru-RU" smtClean="0"/>
              <a:t>21.08.2023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F99D-7331-4B55-9BB1-BA2FF9EB06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CD025-8A0D-4ABE-8C93-2984BEA41B3D}" type="datetime1">
              <a:rPr lang="ru-RU" smtClean="0"/>
              <a:t>21.08.2023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F99D-7331-4B55-9BB1-BA2FF9EB06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77B211-A2F7-44B1-AB7E-D9E7A33B51F9}" type="datetime1">
              <a:rPr lang="ru-RU" smtClean="0"/>
              <a:t>21.08.2023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F99D-7331-4B55-9BB1-BA2FF9EB06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3DB90-44EB-4DDE-98D4-42A32E020E99}" type="datetime1">
              <a:rPr lang="ru-RU" smtClean="0"/>
              <a:t>21.08.2023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F99D-7331-4B55-9BB1-BA2FF9EB06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A6B3D-DD7C-4C9F-9DEE-97F9D6C78AA4}" type="datetime1">
              <a:rPr lang="ru-RU" smtClean="0"/>
              <a:t>21.08.2023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F99D-7331-4B55-9BB1-BA2FF9EB06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965323-306D-4F50-A774-D84521EA034C}" type="datetime1">
              <a:rPr lang="ru-RU" smtClean="0"/>
              <a:t>21.08.2023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F99D-7331-4B55-9BB1-BA2FF9EB06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0371A-DD27-446E-B51C-C623CD2CA29B}" type="datetime1">
              <a:rPr lang="ru-RU" smtClean="0"/>
              <a:t>21.08.2023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F99D-7331-4B55-9BB1-BA2FF9EB06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B7688-2FE0-4375-8781-8530FCCA3A87}" type="datetime1">
              <a:rPr lang="ru-RU" smtClean="0"/>
              <a:t>21.08.2023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F99D-7331-4B55-9BB1-BA2FF9EB06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697E2-C4B8-4105-BF72-74CD940A7D79}" type="datetime1">
              <a:rPr lang="ru-RU" smtClean="0"/>
              <a:t>21.08.2023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F99D-7331-4B55-9BB1-BA2FF9EB06E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4C883-7137-4475-901F-5B99E9DC6B5B}" type="datetime1">
              <a:rPr lang="ru-RU" smtClean="0"/>
              <a:t>21.08.2023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4F99D-7331-4B55-9BB1-BA2FF9EB06E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31C3BC90-7FDF-A932-01AC-8F8A42CE88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2835746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3CDA98FA-1081-4C52-8BBD-E1416C6953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2708920"/>
            <a:ext cx="7338974" cy="432047"/>
          </a:xfrm>
          <a:prstGeom prst="rect">
            <a:avLst/>
          </a:prstGeom>
        </p:spPr>
      </p:pic>
      <p:sp>
        <p:nvSpPr>
          <p:cNvPr id="2" name="Подзаголовок 1">
            <a:extLst>
              <a:ext uri="{FF2B5EF4-FFF2-40B4-BE49-F238E27FC236}">
                <a16:creationId xmlns:a16="http://schemas.microsoft.com/office/drawing/2014/main" xmlns="" id="{63232538-C45A-47A3-B1F3-59BB3C30D8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9632" y="3284984"/>
            <a:ext cx="6480720" cy="3096345"/>
          </a:xfrm>
        </p:spPr>
        <p:txBody>
          <a:bodyPr>
            <a:normAutofit fontScale="47500" lnSpcReduction="20000"/>
          </a:bodyPr>
          <a:lstStyle/>
          <a:p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Проектирование современного урока в начальном общем образовании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Реферат</a:t>
            </a:r>
          </a:p>
          <a:p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дополнительной профессиональной программе</a:t>
            </a:r>
          </a:p>
          <a:p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профессиональной переподготовки</a:t>
            </a:r>
          </a:p>
          <a:p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«Технологии развивающего обучения в начальной школе»</a:t>
            </a:r>
          </a:p>
          <a:p>
            <a:endParaRPr lang="ru-RU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Научный руководитель:</a:t>
            </a:r>
          </a:p>
          <a:p>
            <a:pPr algn="r"/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Никифорова Мария Евгеньевна</a:t>
            </a:r>
          </a:p>
          <a:p>
            <a:pPr algn="r"/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ассистент </a:t>
            </a:r>
            <a:r>
              <a:rPr lang="ru-RU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лаборатории учебно-методического и</a:t>
            </a:r>
          </a:p>
          <a:p>
            <a:pPr algn="r"/>
            <a:r>
              <a:rPr lang="ru-RU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информационно-аналитического сопровождения </a:t>
            </a:r>
          </a:p>
          <a:p>
            <a:pPr algn="r"/>
            <a:r>
              <a:rPr lang="ru-RU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 и 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ФГОС ОО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Челябинск, 2023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C76B0B2D-0277-4402-ABB9-4D559A7944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9632" y="648126"/>
            <a:ext cx="6115812" cy="1800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75280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45998B2-549B-783E-AC74-E4C954223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современного урока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63FD9470-FDE3-04F0-0499-A327BCC264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F99D-7331-4B55-9BB1-BA2FF9EB06E7}" type="slidenum">
              <a:rPr lang="ru-RU" smtClean="0"/>
              <a:pPr/>
              <a:t>10</a:t>
            </a:fld>
            <a:endParaRPr lang="ru-RU"/>
          </a:p>
        </p:txBody>
      </p:sp>
      <p:pic>
        <p:nvPicPr>
          <p:cNvPr id="5122" name="Схема 2">
            <a:extLst>
              <a:ext uri="{FF2B5EF4-FFF2-40B4-BE49-F238E27FC236}">
                <a16:creationId xmlns:a16="http://schemas.microsoft.com/office/drawing/2014/main" xmlns="" id="{DC61C6C8-42FE-C51C-0D1D-72EB4173E319}"/>
              </a:ext>
            </a:extLst>
          </p:cNvPr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13" b="-638"/>
          <a:stretch>
            <a:fillRect/>
          </a:stretch>
        </p:blipFill>
        <p:spPr bwMode="auto">
          <a:xfrm>
            <a:off x="251520" y="1196752"/>
            <a:ext cx="8435280" cy="52565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98664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F99D-7331-4B55-9BB1-BA2FF9EB06E7}" type="slidenum">
              <a:rPr lang="ru-RU" smtClean="0"/>
              <a:pPr/>
              <a:t>11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0102704"/>
              </p:ext>
            </p:extLst>
          </p:nvPr>
        </p:nvGraphicFramePr>
        <p:xfrm>
          <a:off x="107505" y="1196752"/>
          <a:ext cx="9036496" cy="4536504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2985342">
                  <a:extLst>
                    <a:ext uri="{9D8B030D-6E8A-4147-A177-3AD203B41FA5}">
                      <a16:colId xmlns:a16="http://schemas.microsoft.com/office/drawing/2014/main" xmlns="" val="3674182940"/>
                    </a:ext>
                  </a:extLst>
                </a:gridCol>
                <a:gridCol w="6051154">
                  <a:extLst>
                    <a:ext uri="{9D8B030D-6E8A-4147-A177-3AD203B41FA5}">
                      <a16:colId xmlns:a16="http://schemas.microsoft.com/office/drawing/2014/main" xmlns="" val="1361327514"/>
                    </a:ext>
                  </a:extLst>
                </a:gridCol>
              </a:tblGrid>
              <a:tr h="573942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Форма обучения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Характеристика формы обучения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63059507"/>
                  </a:ext>
                </a:extLst>
              </a:tr>
              <a:tr h="127368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Фронтальная 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Работа педагога</a:t>
                      </a:r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стразу со всеми обучающимися в едином и темпе и с общими задачами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97196064"/>
                  </a:ext>
                </a:extLst>
              </a:tr>
              <a:tr h="896294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Индивидуальная 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Взаимодействие педагога</a:t>
                      </a:r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 одним учеником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002780627"/>
                  </a:ext>
                </a:extLst>
              </a:tr>
              <a:tr h="896294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Парная 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Основное взаимодействие</a:t>
                      </a:r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происходит между двумя учениками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5891877"/>
                  </a:ext>
                </a:extLst>
              </a:tr>
              <a:tr h="896294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Групповая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Обучающиеся</a:t>
                      </a:r>
                      <a:r>
                        <a:rPr lang="ru-RU" sz="2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работают в группах, создаваемых на различных основаниях</a:t>
                      </a:r>
                      <a:endParaRPr lang="ru-RU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42286908"/>
                  </a:ext>
                </a:extLst>
              </a:tr>
            </a:tbl>
          </a:graphicData>
        </a:graphic>
      </p:graphicFrame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Формы обучения</a:t>
            </a:r>
            <a:endParaRPr lang="ru-RU" sz="4000" b="1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312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676456" cy="114300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 ФГОС НОО по проектированию урока включают:</a:t>
            </a:r>
            <a:endParaRPr lang="ru-R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204864"/>
            <a:ext cx="8229600" cy="3008266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истемно-деятельностный подход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методологическая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основа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ФГОС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НОО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требования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результатам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освоения основной образовательной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требованиями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условиям реализации основной образовательной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1535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Технологическая карта урока</a:t>
            </a:r>
          </a:p>
        </p:txBody>
      </p:sp>
      <p:sp>
        <p:nvSpPr>
          <p:cNvPr id="2" name="Объект 1">
            <a:extLst>
              <a:ext uri="{FF2B5EF4-FFF2-40B4-BE49-F238E27FC236}">
                <a16:creationId xmlns:a16="http://schemas.microsoft.com/office/drawing/2014/main" xmlns="" id="{BA7B3C74-2942-2E2D-63D9-CAFF5AAD56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вид </a:t>
            </a:r>
            <a:r>
              <a:rPr lang="ru-RU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методической продукции, обеспечивающей эффективное и качественное преподавание учебных курсов в школе и возможность достижения планируемых результатов освоения основных образовательных программ в соответствии с ФГОС НОО</a:t>
            </a:r>
            <a:endParaRPr lang="ru-RU" sz="44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6989967A-3929-35A2-EB97-7FC40ED3D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F99D-7331-4B55-9BB1-BA2FF9EB06E7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9247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технологической </a:t>
            </a:r>
            <a:r>
              <a:rPr lang="ru-RU" sz="40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карты </a:t>
            </a:r>
            <a:r>
              <a:rPr lang="ru-RU" sz="4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урока</a:t>
            </a:r>
          </a:p>
        </p:txBody>
      </p:sp>
      <p:sp>
        <p:nvSpPr>
          <p:cNvPr id="2" name="Объект 1">
            <a:extLst>
              <a:ext uri="{FF2B5EF4-FFF2-40B4-BE49-F238E27FC236}">
                <a16:creationId xmlns:a16="http://schemas.microsoft.com/office/drawing/2014/main" xmlns="" id="{D4FEF218-AC6E-D6FB-7770-B3E919F11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340768"/>
            <a:ext cx="8496944" cy="4983162"/>
          </a:xfrm>
        </p:spPr>
        <p:txBody>
          <a:bodyPr>
            <a:noAutofit/>
          </a:bodyPr>
          <a:lstStyle/>
          <a:p>
            <a:pPr marL="6286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5934075" algn="r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название 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темы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5934075" algn="r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планируемые результаты (предметные, личностные, метапредметные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5934075" algn="r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межпредметные связи и особенности организации пространства (формы работы и ресурсы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5934075" algn="r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этапы изучения темы (на каждом этапе работы определяется цель и прогнозируемый результат, даются практические задания на отработку материала и задания на проверку его понимания и усвоения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5934075" algn="r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контрольное задание на проверку достижения планируемых результатов.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A4A306FE-D589-4555-FFB5-DAE7F3BD7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F99D-7331-4B55-9BB1-BA2FF9EB06E7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15654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Autofit/>
          </a:bodyPr>
          <a:lstStyle/>
          <a:p>
            <a:r>
              <a:rPr lang="ru-RU" sz="40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Урок по окружающему миру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xmlns="" id="{FAA72B69-D752-1385-CE6A-5C8ED710F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124744"/>
            <a:ext cx="8712968" cy="5458618"/>
          </a:xfrm>
        </p:spPr>
        <p:txBody>
          <a:bodyPr>
            <a:normAutofit fontScale="77500" lnSpcReduction="20000"/>
          </a:bodyPr>
          <a:lstStyle/>
          <a:p>
            <a:pPr indent="0" algn="just">
              <a:lnSpc>
                <a:spcPct val="150000"/>
              </a:lnSpc>
              <a:buNone/>
              <a:tabLst>
                <a:tab pos="5934075" algn="r"/>
              </a:tabLst>
            </a:pPr>
            <a:r>
              <a:rPr lang="ru-RU" sz="23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Тема урока</a:t>
            </a:r>
            <a:r>
              <a:rPr lang="ru-RU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Кто такие звери?</a:t>
            </a:r>
          </a:p>
          <a:p>
            <a:pPr indent="0" algn="just">
              <a:lnSpc>
                <a:spcPct val="150000"/>
              </a:lnSpc>
              <a:buNone/>
              <a:tabLst>
                <a:tab pos="5934075" algn="r"/>
              </a:tabLst>
            </a:pPr>
            <a:r>
              <a:rPr lang="ru-RU" sz="23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Место и роль урока в изучаемой теме</a:t>
            </a:r>
            <a:r>
              <a:rPr lang="ru-RU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раздел «Природа», урок сообщения и усвоения новых </a:t>
            </a:r>
            <a:r>
              <a:rPr lang="ru-RU" sz="23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знаний</a:t>
            </a:r>
            <a:endParaRPr lang="ru-RU" sz="2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  <a:tabLst>
                <a:tab pos="5934075" algn="r"/>
              </a:tabLst>
            </a:pPr>
            <a:r>
              <a:rPr lang="ru-RU" sz="23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Цель урока</a:t>
            </a:r>
            <a:r>
              <a:rPr lang="ru-RU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обобщить и систематизировать имеющиеся знания младших школьников о группах </a:t>
            </a:r>
            <a:r>
              <a:rPr lang="ru-RU" sz="23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животных</a:t>
            </a:r>
            <a:endParaRPr lang="ru-RU" sz="2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  <a:tabLst>
                <a:tab pos="5934075" algn="r"/>
              </a:tabLst>
            </a:pPr>
            <a:r>
              <a:rPr lang="ru-RU" sz="23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Технологии, применяемые на уроке</a:t>
            </a:r>
            <a:r>
              <a:rPr lang="ru-RU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проблемное обучение, игровые технологии.</a:t>
            </a:r>
          </a:p>
          <a:p>
            <a:pPr indent="0" algn="just">
              <a:lnSpc>
                <a:spcPct val="150000"/>
              </a:lnSpc>
              <a:buNone/>
              <a:tabLst>
                <a:tab pos="5934075" algn="r"/>
              </a:tabLst>
            </a:pPr>
            <a:r>
              <a:rPr lang="ru-RU" sz="23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Формы работы</a:t>
            </a:r>
            <a:r>
              <a:rPr lang="ru-RU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фронтальная, индивидуальная, работа в </a:t>
            </a:r>
            <a:r>
              <a:rPr lang="ru-RU" sz="23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парах</a:t>
            </a:r>
            <a:endParaRPr lang="ru-RU" sz="2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  <a:tabLst>
                <a:tab pos="5934075" algn="r"/>
              </a:tabLst>
            </a:pPr>
            <a:r>
              <a:rPr lang="ru-RU" sz="23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Методы, приемы</a:t>
            </a:r>
            <a:r>
              <a:rPr lang="ru-RU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проблемный диалог, дидактические игры «Распредели на группы», «Четвертый лишний», индивидуально-дифференцированный подход, </a:t>
            </a:r>
            <a:r>
              <a:rPr lang="ru-RU" sz="23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анаграммы</a:t>
            </a:r>
            <a:endParaRPr lang="ru-RU" sz="2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  <a:tabLst>
                <a:tab pos="5934075" algn="r"/>
              </a:tabLst>
            </a:pPr>
            <a:r>
              <a:rPr lang="ru-RU" sz="23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Межпредметные связи</a:t>
            </a:r>
            <a:r>
              <a:rPr lang="ru-RU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изобразительная деятельность, русский </a:t>
            </a:r>
            <a:r>
              <a:rPr lang="ru-RU" sz="23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язык</a:t>
            </a:r>
            <a:endParaRPr lang="ru-RU" sz="2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lnSpc>
                <a:spcPct val="150000"/>
              </a:lnSpc>
              <a:buNone/>
              <a:tabLst>
                <a:tab pos="5934075" algn="r"/>
              </a:tabLst>
            </a:pPr>
            <a:r>
              <a:rPr lang="ru-RU" sz="23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Оборудование</a:t>
            </a:r>
            <a:r>
              <a:rPr lang="ru-RU" sz="2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анаграммы, иллюстрации (слайды) животных разных групп, фотографии, видеофрагменты, цветные </a:t>
            </a:r>
            <a:r>
              <a:rPr lang="ru-RU" sz="23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карандаши</a:t>
            </a:r>
            <a:endParaRPr lang="ru-RU" sz="23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xmlns="" id="{FBD15660-A37F-AFB8-B100-9C0835322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F99D-7331-4B55-9BB1-BA2FF9EB06E7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74958195-6D7D-3D58-39AB-3101E12203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8918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xmlns="" id="{31C3BC90-7FDF-A932-01AC-8F8A42CE88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764705"/>
            <a:ext cx="7772400" cy="2835746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3CDA98FA-1081-4C52-8BBD-E1416C69538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2708920"/>
            <a:ext cx="7338974" cy="432047"/>
          </a:xfrm>
          <a:prstGeom prst="rect">
            <a:avLst/>
          </a:prstGeom>
        </p:spPr>
      </p:pic>
      <p:sp>
        <p:nvSpPr>
          <p:cNvPr id="2" name="Подзаголовок 1">
            <a:extLst>
              <a:ext uri="{FF2B5EF4-FFF2-40B4-BE49-F238E27FC236}">
                <a16:creationId xmlns:a16="http://schemas.microsoft.com/office/drawing/2014/main" xmlns="" id="{63232538-C45A-47A3-B1F3-59BB3C30D8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9632" y="3284984"/>
            <a:ext cx="6480720" cy="3096345"/>
          </a:xfrm>
        </p:spPr>
        <p:txBody>
          <a:bodyPr>
            <a:normAutofit fontScale="47500" lnSpcReduction="20000"/>
          </a:bodyPr>
          <a:lstStyle/>
          <a:p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Проектирование современного урока в начальном общем образовании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Реферат</a:t>
            </a:r>
          </a:p>
          <a:p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дополнительной профессиональной программе</a:t>
            </a:r>
          </a:p>
          <a:p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профессиональной переподготовки</a:t>
            </a:r>
          </a:p>
          <a:p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«Технологии развивающего обучения в начальной школе»</a:t>
            </a:r>
          </a:p>
          <a:p>
            <a:endParaRPr lang="ru-RU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Научный руководитель:</a:t>
            </a:r>
          </a:p>
          <a:p>
            <a:pPr algn="r"/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Никифорова Мария Евгеньевна</a:t>
            </a:r>
          </a:p>
          <a:p>
            <a:pPr algn="r"/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ассистент </a:t>
            </a:r>
            <a:r>
              <a:rPr lang="ru-RU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лаборатории учебно-методического и</a:t>
            </a:r>
          </a:p>
          <a:p>
            <a:pPr algn="r"/>
            <a:r>
              <a:rPr lang="ru-RU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информационно-аналитического сопровождения </a:t>
            </a:r>
          </a:p>
          <a:p>
            <a:pPr algn="r"/>
            <a:r>
              <a:rPr lang="ru-RU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 и </a:t>
            </a:r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ФГОС ОО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Челябинск, 2023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C76B0B2D-0277-4402-ABB9-4D559A7944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59632" y="648126"/>
            <a:ext cx="6115812" cy="1800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214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7CEAA84-2604-7F00-65A9-6F64FE684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40C452B9-ABD8-27AD-2D55-0AA0B7D27E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9120004"/>
              </p:ext>
            </p:extLst>
          </p:nvPr>
        </p:nvGraphicFramePr>
        <p:xfrm>
          <a:off x="683568" y="1700808"/>
          <a:ext cx="8003232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E35332E5-2910-FA95-3EC2-2CF57B4078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F99D-7331-4B55-9BB1-BA2FF9EB06E7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502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/>
              </a:rPr>
              <a:t>Методологический аппарат исследования</a:t>
            </a:r>
            <a:endParaRPr lang="ru-RU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Номер слайда 7">
            <a:extLst>
              <a:ext uri="{FF2B5EF4-FFF2-40B4-BE49-F238E27FC236}">
                <a16:creationId xmlns:a16="http://schemas.microsoft.com/office/drawing/2014/main" xmlns="" id="{340766DC-283F-22E3-14CB-005C0EF78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F99D-7331-4B55-9BB1-BA2FF9EB06E7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23998" y="1556792"/>
            <a:ext cx="7704856" cy="108012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исследования: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изучить особенности проектирования современного урока в начальном общем образовании.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11560" y="2631282"/>
            <a:ext cx="7704856" cy="108012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исследования: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как форма организации обучения.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619910" y="3711402"/>
            <a:ext cx="7704856" cy="108012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Предмет исследования: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проектирования современного урока в начальном общем образовании.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75556" y="4791522"/>
            <a:ext cx="7776864" cy="1873630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Гипотеза: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технологическая карта отражает специфику современного урока на уровне начального общего образования, в частности содержит виды учебной деятельности и формируемые планируемые результаты обучающихся.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24024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dirty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Задачи исследования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xmlns="" id="{F3F8A231-008C-EF78-4E3F-F3835B4B1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F99D-7331-4B55-9BB1-BA2FF9EB06E7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D4FD0E96-FDA1-C977-3C68-5420009C8E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908720"/>
            <a:ext cx="8496944" cy="4824536"/>
          </a:xfrm>
        </p:spPr>
        <p:txBody>
          <a:bodyPr>
            <a:noAutofit/>
          </a:bodyPr>
          <a:lstStyle/>
          <a:p>
            <a:pPr marL="6286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5934075" algn="r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 Рассмотреть сущность понятия «урок» как основной организационной формы процесса 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обучения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5934075" algn="r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 Изучить структуру современного урока и основные требования к нему в соответствии с ФГОС 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НОО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5934075" algn="r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 Проанализировать особенности организации различных форм учебной деятельности обучающихся начальной 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школы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5934075" algn="r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 Рассмотреть содержание технологической карты урока как инструмента проектирования современного 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урока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5934075" algn="r"/>
              </a:tabLst>
            </a:pP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 Составить методические рекомендации по педагогическому проектированию урока в соответствии с ФГОС 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НОО</a:t>
            </a:r>
            <a:endParaRPr lang="ru-RU" sz="20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28650" indent="-285750" algn="just">
              <a:lnSpc>
                <a:spcPct val="150000"/>
              </a:lnSpc>
              <a:buFont typeface="Wingdings" panose="05000000000000000000" pitchFamily="2" charset="2"/>
              <a:buChar char="Ø"/>
              <a:tabLst>
                <a:tab pos="5934075" algn="r"/>
              </a:tabLs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6</a:t>
            </a:r>
            <a:r>
              <a:rPr lang="ru-RU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 Разработать конспект урока по учебному предмету «Окружающий мир».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FBDC059-2044-EF02-42DB-3532A6834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Формы организации обучения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45D5B24B-45DF-0B9A-56BC-FF7637996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F99D-7331-4B55-9BB1-BA2FF9EB06E7}" type="slidenum">
              <a:rPr lang="ru-RU" smtClean="0"/>
              <a:pPr/>
              <a:t>5</a:t>
            </a:fld>
            <a:endParaRPr lang="ru-RU"/>
          </a:p>
        </p:txBody>
      </p:sp>
      <p:pic>
        <p:nvPicPr>
          <p:cNvPr id="1025" name="Схема 1">
            <a:extLst>
              <a:ext uri="{FF2B5EF4-FFF2-40B4-BE49-F238E27FC236}">
                <a16:creationId xmlns:a16="http://schemas.microsoft.com/office/drawing/2014/main" xmlns="" id="{673B7122-C7A6-4DA1-98DA-760C99EF71CD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22" b="-859"/>
          <a:stretch>
            <a:fillRect/>
          </a:stretch>
        </p:blipFill>
        <p:spPr bwMode="auto">
          <a:xfrm>
            <a:off x="539552" y="1417638"/>
            <a:ext cx="7727167" cy="4980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8046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0905547-27CA-A7B1-0D4A-06A4FEAD2C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Урок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3A96960-BD6B-92EF-FF2D-2B55EFFB06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268761"/>
            <a:ext cx="8229600" cy="12961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внешнее </a:t>
            </a: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выражение согласованной деятельности педагога и обучающихся, которая осуществляется в определенном порядке и режиме</a:t>
            </a:r>
            <a:endParaRPr lang="ru-RU" sz="4000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6307B575-FA48-D6D7-15A0-F976DD6BD8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F99D-7331-4B55-9BB1-BA2FF9EB06E7}" type="slidenum">
              <a:rPr lang="ru-RU" smtClean="0"/>
              <a:pPr/>
              <a:t>6</a:t>
            </a:fld>
            <a:endParaRPr lang="ru-RU"/>
          </a:p>
        </p:txBody>
      </p:sp>
      <p:grpSp>
        <p:nvGrpSpPr>
          <p:cNvPr id="16" name="Группа 15"/>
          <p:cNvGrpSpPr/>
          <p:nvPr/>
        </p:nvGrpSpPr>
        <p:grpSpPr>
          <a:xfrm>
            <a:off x="409929" y="3039900"/>
            <a:ext cx="8122511" cy="3523471"/>
            <a:chOff x="332763" y="3917580"/>
            <a:chExt cx="9398719" cy="4167394"/>
          </a:xfrm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332763" y="3917580"/>
              <a:ext cx="1154258" cy="548640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ru-RU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Скругленный прямоугольник 5"/>
            <p:cNvSpPr/>
            <p:nvPr/>
          </p:nvSpPr>
          <p:spPr>
            <a:xfrm>
              <a:off x="1474394" y="4132715"/>
              <a:ext cx="1984250" cy="683190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Скругленный прямоугольник 6"/>
            <p:cNvSpPr/>
            <p:nvPr/>
          </p:nvSpPr>
          <p:spPr>
            <a:xfrm>
              <a:off x="3484855" y="4451304"/>
              <a:ext cx="2427936" cy="1372379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8" name="Скругленный прямоугольник 7"/>
            <p:cNvSpPr/>
            <p:nvPr/>
          </p:nvSpPr>
          <p:spPr>
            <a:xfrm>
              <a:off x="5946204" y="5382702"/>
              <a:ext cx="1417320" cy="548640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Скругленный прямоугольник 8"/>
            <p:cNvSpPr/>
            <p:nvPr/>
          </p:nvSpPr>
          <p:spPr>
            <a:xfrm>
              <a:off x="7355543" y="5382702"/>
              <a:ext cx="2375939" cy="2585875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Скругленный прямоугольник 9"/>
            <p:cNvSpPr/>
            <p:nvPr/>
          </p:nvSpPr>
          <p:spPr>
            <a:xfrm>
              <a:off x="4406505" y="6719887"/>
              <a:ext cx="2949038" cy="1365087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Двойная стрелка влево/вправо 10"/>
            <p:cNvSpPr/>
            <p:nvPr/>
          </p:nvSpPr>
          <p:spPr>
            <a:xfrm>
              <a:off x="1265201" y="4088426"/>
              <a:ext cx="448537" cy="265136"/>
            </a:xfrm>
            <a:prstGeom prst="leftRightArrow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498738" y="3038461"/>
            <a:ext cx="8386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517655" y="3266288"/>
            <a:ext cx="15937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Двойная стрелка влево/вправо 27"/>
          <p:cNvSpPr/>
          <p:nvPr/>
        </p:nvSpPr>
        <p:spPr>
          <a:xfrm>
            <a:off x="3000762" y="3446703"/>
            <a:ext cx="387632" cy="224169"/>
          </a:xfrm>
          <a:prstGeom prst="left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943222" y="3497120"/>
            <a:ext cx="2479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учебного материала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293001" y="4297452"/>
            <a:ext cx="12305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Методы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Двойная стрелка влево/вправо 30"/>
          <p:cNvSpPr/>
          <p:nvPr/>
        </p:nvSpPr>
        <p:spPr>
          <a:xfrm>
            <a:off x="5090131" y="4185367"/>
            <a:ext cx="387632" cy="224169"/>
          </a:xfrm>
          <a:prstGeom prst="left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6246016" y="4405217"/>
            <a:ext cx="251952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 организации учебно-познавательной деятельности</a:t>
            </a:r>
          </a:p>
          <a:p>
            <a:pPr algn="ctr"/>
            <a:endParaRPr lang="ru-RU" sz="2400" dirty="0"/>
          </a:p>
        </p:txBody>
      </p:sp>
      <p:sp>
        <p:nvSpPr>
          <p:cNvPr id="33" name="Двойная стрелка влево/вправо 32"/>
          <p:cNvSpPr/>
          <p:nvPr/>
        </p:nvSpPr>
        <p:spPr>
          <a:xfrm>
            <a:off x="6329715" y="4304115"/>
            <a:ext cx="387632" cy="224169"/>
          </a:xfrm>
          <a:prstGeom prst="left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3701317" y="5409210"/>
            <a:ext cx="300700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 знаний, умений, навыков</a:t>
            </a:r>
          </a:p>
          <a:p>
            <a:pPr algn="ctr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Двойная стрелка влево/вправо 35"/>
          <p:cNvSpPr/>
          <p:nvPr/>
        </p:nvSpPr>
        <p:spPr>
          <a:xfrm>
            <a:off x="6244022" y="5297125"/>
            <a:ext cx="387632" cy="224169"/>
          </a:xfrm>
          <a:prstGeom prst="left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2480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3412" y="3274288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А.Я. Коменский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4" name="Правая фигурная скобка 3"/>
          <p:cNvSpPr/>
          <p:nvPr/>
        </p:nvSpPr>
        <p:spPr>
          <a:xfrm rot="5400000">
            <a:off x="4203357" y="-345550"/>
            <a:ext cx="648072" cy="8630963"/>
          </a:xfrm>
          <a:prstGeom prst="rightBrac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4509120"/>
            <a:ext cx="8617576" cy="1323439"/>
          </a:xfrm>
          <a:prstGeom prst="rect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solidFill>
                  <a:srgbClr val="C00000"/>
                </a:solidFill>
              </a:rPr>
              <a:t> </a:t>
            </a:r>
          </a:p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в истории педагогики</a:t>
            </a:r>
          </a:p>
          <a:p>
            <a:pPr algn="ctr"/>
            <a:endParaRPr lang="ru-RU" sz="3200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FEC7113E-06E8-9619-FDE8-43EDD4908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F99D-7331-4B55-9BB1-BA2FF9EB06E7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032FE69-354F-B2CB-8FE3-ED7935BB23AF}"/>
              </a:ext>
            </a:extLst>
          </p:cNvPr>
          <p:cNvSpPr txBox="1"/>
          <p:nvPr/>
        </p:nvSpPr>
        <p:spPr>
          <a:xfrm>
            <a:off x="3294803" y="3280834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К.Д. Ушинский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7" name="AutoShape 4">
            <a:extLst>
              <a:ext uri="{FF2B5EF4-FFF2-40B4-BE49-F238E27FC236}">
                <a16:creationId xmlns:a16="http://schemas.microsoft.com/office/drawing/2014/main" xmlns="" id="{D0C86BB9-2560-E6BC-54F8-5F4504CBC90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599" y="3170583"/>
            <a:ext cx="410817" cy="410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xmlns="" id="{3ABFD049-713B-48B9-024F-0B30C9003C7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376" y="221698"/>
            <a:ext cx="2523463" cy="30591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>
            <a:extLst>
              <a:ext uri="{FF2B5EF4-FFF2-40B4-BE49-F238E27FC236}">
                <a16:creationId xmlns:a16="http://schemas.microsoft.com/office/drawing/2014/main" xmlns="" id="{B3D98B30-849F-7B85-8BED-B8BE37CB63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3079" y="232834"/>
            <a:ext cx="2695575" cy="304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64986C94-AE19-DB1E-A874-4F88F03E5604}"/>
              </a:ext>
            </a:extLst>
          </p:cNvPr>
          <p:cNvSpPr txBox="1"/>
          <p:nvPr/>
        </p:nvSpPr>
        <p:spPr>
          <a:xfrm>
            <a:off x="6393584" y="3274287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С.В. Иванов</a:t>
            </a:r>
            <a:endParaRPr lang="ru-RU" sz="3200" dirty="0">
              <a:solidFill>
                <a:srgbClr val="C00000"/>
              </a:solidFill>
            </a:endParaRPr>
          </a:p>
        </p:txBody>
      </p:sp>
      <p:pic>
        <p:nvPicPr>
          <p:cNvPr id="2058" name="Picture 10">
            <a:extLst>
              <a:ext uri="{FF2B5EF4-FFF2-40B4-BE49-F238E27FC236}">
                <a16:creationId xmlns:a16="http://schemas.microsoft.com/office/drawing/2014/main" xmlns="" id="{6C75B9A7-CF19-917D-A0CE-4CF3B7669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59975"/>
            <a:ext cx="2205730" cy="30143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2581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3412" y="3274288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Б.П. Есипов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18765" y="3244334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М.И. </a:t>
            </a:r>
            <a:r>
              <a:rPr lang="ru-RU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Махмутов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4" name="Правая фигурная скобка 3"/>
          <p:cNvSpPr/>
          <p:nvPr/>
        </p:nvSpPr>
        <p:spPr>
          <a:xfrm rot="5400000">
            <a:off x="4203357" y="-345550"/>
            <a:ext cx="648072" cy="8630963"/>
          </a:xfrm>
          <a:prstGeom prst="rightBrac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4509120"/>
            <a:ext cx="8617576" cy="1323439"/>
          </a:xfrm>
          <a:prstGeom prst="rect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i="1" dirty="0">
                <a:solidFill>
                  <a:srgbClr val="C00000"/>
                </a:solidFill>
              </a:rPr>
              <a:t> </a:t>
            </a:r>
          </a:p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Урок в истории педагогики</a:t>
            </a:r>
          </a:p>
          <a:p>
            <a:pPr algn="ctr"/>
            <a:endParaRPr lang="ru-RU" sz="3200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FEC7113E-06E8-9619-FDE8-43EDD4908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F99D-7331-4B55-9BB1-BA2FF9EB06E7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F032FE69-354F-B2CB-8FE3-ED7935BB23AF}"/>
              </a:ext>
            </a:extLst>
          </p:cNvPr>
          <p:cNvSpPr txBox="1"/>
          <p:nvPr/>
        </p:nvSpPr>
        <p:spPr>
          <a:xfrm>
            <a:off x="3264726" y="3280834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М.А. Данилов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7" name="AutoShape 4">
            <a:extLst>
              <a:ext uri="{FF2B5EF4-FFF2-40B4-BE49-F238E27FC236}">
                <a16:creationId xmlns:a16="http://schemas.microsoft.com/office/drawing/2014/main" xmlns="" id="{D0C86BB9-2560-E6BC-54F8-5F4504CBC90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599" y="3170583"/>
            <a:ext cx="410817" cy="410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28CF500B-5844-3A1F-2596-4ED65A1CD3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8164" y="219823"/>
            <a:ext cx="2545497" cy="30245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" name="Picture 6">
            <a:extLst>
              <a:ext uri="{FF2B5EF4-FFF2-40B4-BE49-F238E27FC236}">
                <a16:creationId xmlns:a16="http://schemas.microsoft.com/office/drawing/2014/main" xmlns="" id="{39D0C6F8-7A30-84E5-ECE9-7060089E3A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664" y="249777"/>
            <a:ext cx="2376263" cy="302451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>
            <a:extLst>
              <a:ext uri="{FF2B5EF4-FFF2-40B4-BE49-F238E27FC236}">
                <a16:creationId xmlns:a16="http://schemas.microsoft.com/office/drawing/2014/main" xmlns="" id="{3B2108A7-5053-3BF8-9CF0-104E5989C6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4196" y="239946"/>
            <a:ext cx="2176388" cy="3004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7401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0114" y="188640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Типы уроков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F6CF29A-2080-5BE7-2F61-4E979DD103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4F99D-7331-4B55-9BB1-BA2FF9EB06E7}" type="slidenum">
              <a:rPr lang="ru-RU" smtClean="0"/>
              <a:pPr/>
              <a:t>9</a:t>
            </a:fld>
            <a:endParaRPr lang="ru-RU"/>
          </a:p>
        </p:txBody>
      </p:sp>
      <p:pic>
        <p:nvPicPr>
          <p:cNvPr id="4098" name="Схема 1">
            <a:extLst>
              <a:ext uri="{FF2B5EF4-FFF2-40B4-BE49-F238E27FC236}">
                <a16:creationId xmlns:a16="http://schemas.microsoft.com/office/drawing/2014/main" xmlns="" id="{99BEA8AA-609D-58A1-F519-570E48FAA3A3}"/>
              </a:ext>
            </a:extLst>
          </p:cNvPr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7372" r="-7115"/>
          <a:stretch>
            <a:fillRect/>
          </a:stretch>
        </p:blipFill>
        <p:spPr bwMode="auto">
          <a:xfrm>
            <a:off x="179512" y="1124744"/>
            <a:ext cx="8725341" cy="5372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9905</TotalTime>
  <Words>551</Words>
  <Application>Microsoft Office PowerPoint</Application>
  <PresentationFormat>Экран (4:3)</PresentationFormat>
  <Paragraphs>125</Paragraphs>
  <Slides>16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  </vt:lpstr>
      <vt:lpstr>Актуальность</vt:lpstr>
      <vt:lpstr>Методологический аппарат исследования</vt:lpstr>
      <vt:lpstr>Задачи исследования</vt:lpstr>
      <vt:lpstr>Формы организации обучения</vt:lpstr>
      <vt:lpstr>Урок</vt:lpstr>
      <vt:lpstr>Презентация PowerPoint</vt:lpstr>
      <vt:lpstr>Презентация PowerPoint</vt:lpstr>
      <vt:lpstr>Типы уроков</vt:lpstr>
      <vt:lpstr>Структура современного урока</vt:lpstr>
      <vt:lpstr>Формы обучения</vt:lpstr>
      <vt:lpstr>Положения ФГОС НОО по проектированию урока включают:</vt:lpstr>
      <vt:lpstr>Технологическая карта урока</vt:lpstr>
      <vt:lpstr>Структура технологической  карты урока</vt:lpstr>
      <vt:lpstr>Урок по окружающему миру</vt:lpstr>
      <vt:lpstr>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Tatiana</dc:creator>
  <cp:lastModifiedBy>Мария Евгенеевна Куракова</cp:lastModifiedBy>
  <cp:revision>123</cp:revision>
  <dcterms:created xsi:type="dcterms:W3CDTF">2022-02-28T13:50:58Z</dcterms:created>
  <dcterms:modified xsi:type="dcterms:W3CDTF">2023-08-21T04:48:22Z</dcterms:modified>
</cp:coreProperties>
</file>