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C7ED29-2448-4BA8-8921-5E77837B5742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ru-RU"/>
        </a:p>
      </dgm:t>
    </dgm:pt>
    <dgm:pt modelId="{0CD41E8F-B879-451B-A376-14A165B57C26}">
      <dgm:prSet/>
      <dgm:spPr/>
      <dgm:t>
        <a:bodyPr/>
        <a:lstStyle/>
        <a:p>
          <a:r>
            <a:rPr lang="ru-RU"/>
            <a:t>Изучить мерч Челябинского музея изобразительных искусств;</a:t>
          </a:r>
        </a:p>
      </dgm:t>
    </dgm:pt>
    <dgm:pt modelId="{446631AD-41AC-4723-9B87-E1FF8B112FE0}" type="parTrans" cxnId="{00594000-8A5B-445A-B007-EF8AF8F1C85C}">
      <dgm:prSet/>
      <dgm:spPr/>
      <dgm:t>
        <a:bodyPr/>
        <a:lstStyle/>
        <a:p>
          <a:endParaRPr lang="ru-RU"/>
        </a:p>
      </dgm:t>
    </dgm:pt>
    <dgm:pt modelId="{919BFF95-9475-4676-9994-DCBCF7AB700A}" type="sibTrans" cxnId="{00594000-8A5B-445A-B007-EF8AF8F1C85C}">
      <dgm:prSet/>
      <dgm:spPr/>
      <dgm:t>
        <a:bodyPr/>
        <a:lstStyle/>
        <a:p>
          <a:endParaRPr lang="ru-RU"/>
        </a:p>
      </dgm:t>
    </dgm:pt>
    <dgm:pt modelId="{871F4EC6-0B13-467C-9241-B068F44E86E2}">
      <dgm:prSet/>
      <dgm:spPr/>
      <dgm:t>
        <a:bodyPr/>
        <a:lstStyle/>
        <a:p>
          <a:r>
            <a:rPr lang="ru-RU"/>
            <a:t>Проанализировать коллекцию «Приземляйся в Челябинск»;</a:t>
          </a:r>
        </a:p>
      </dgm:t>
    </dgm:pt>
    <dgm:pt modelId="{2CA28ED3-AAE6-4928-96C9-450FBA6172CD}" type="parTrans" cxnId="{25603748-D6EA-4AC0-AF68-8B317D146F25}">
      <dgm:prSet/>
      <dgm:spPr/>
      <dgm:t>
        <a:bodyPr/>
        <a:lstStyle/>
        <a:p>
          <a:endParaRPr lang="ru-RU"/>
        </a:p>
      </dgm:t>
    </dgm:pt>
    <dgm:pt modelId="{2C6B1091-6168-4262-ACE9-71802294F58D}" type="sibTrans" cxnId="{25603748-D6EA-4AC0-AF68-8B317D146F25}">
      <dgm:prSet/>
      <dgm:spPr/>
      <dgm:t>
        <a:bodyPr/>
        <a:lstStyle/>
        <a:p>
          <a:endParaRPr lang="ru-RU"/>
        </a:p>
      </dgm:t>
    </dgm:pt>
    <dgm:pt modelId="{058D9AF8-6B32-40E7-9923-06B5EB828EEF}">
      <dgm:prSet/>
      <dgm:spPr/>
      <dgm:t>
        <a:bodyPr/>
        <a:lstStyle/>
        <a:p>
          <a:r>
            <a:rPr lang="ru-RU"/>
            <a:t>Исследовать мерч «Челябинская область – место силы».</a:t>
          </a:r>
        </a:p>
      </dgm:t>
    </dgm:pt>
    <dgm:pt modelId="{633F9C9A-7389-45D0-98B6-D01FA176F48E}" type="parTrans" cxnId="{F4F9C912-0A19-49E9-93D3-3A50E7EB4429}">
      <dgm:prSet/>
      <dgm:spPr/>
      <dgm:t>
        <a:bodyPr/>
        <a:lstStyle/>
        <a:p>
          <a:endParaRPr lang="ru-RU"/>
        </a:p>
      </dgm:t>
    </dgm:pt>
    <dgm:pt modelId="{7C67B058-62DE-40AE-9EF0-AC9091F709FE}" type="sibTrans" cxnId="{F4F9C912-0A19-49E9-93D3-3A50E7EB4429}">
      <dgm:prSet/>
      <dgm:spPr/>
      <dgm:t>
        <a:bodyPr/>
        <a:lstStyle/>
        <a:p>
          <a:endParaRPr lang="ru-RU"/>
        </a:p>
      </dgm:t>
    </dgm:pt>
    <dgm:pt modelId="{AFB50E19-635A-4859-B5BD-BDCE60A530E7}" type="pres">
      <dgm:prSet presAssocID="{B7C7ED29-2448-4BA8-8921-5E77837B5742}" presName="Name0" presStyleCnt="0">
        <dgm:presLayoutVars>
          <dgm:dir/>
          <dgm:resizeHandles val="exact"/>
        </dgm:presLayoutVars>
      </dgm:prSet>
      <dgm:spPr/>
    </dgm:pt>
    <dgm:pt modelId="{1DB36ED7-C778-4B8C-A19C-2AA2D87A7657}" type="pres">
      <dgm:prSet presAssocID="{0CD41E8F-B879-451B-A376-14A165B57C26}" presName="node" presStyleLbl="node1" presStyleIdx="0" presStyleCnt="3">
        <dgm:presLayoutVars>
          <dgm:bulletEnabled val="1"/>
        </dgm:presLayoutVars>
      </dgm:prSet>
      <dgm:spPr/>
    </dgm:pt>
    <dgm:pt modelId="{229972CF-C699-4770-8362-5BE959BECED3}" type="pres">
      <dgm:prSet presAssocID="{919BFF95-9475-4676-9994-DCBCF7AB700A}" presName="sibTrans" presStyleLbl="sibTrans2D1" presStyleIdx="0" presStyleCnt="2"/>
      <dgm:spPr/>
    </dgm:pt>
    <dgm:pt modelId="{EC3ACCD2-424B-4C83-A8DF-844D89367993}" type="pres">
      <dgm:prSet presAssocID="{919BFF95-9475-4676-9994-DCBCF7AB700A}" presName="connectorText" presStyleLbl="sibTrans2D1" presStyleIdx="0" presStyleCnt="2"/>
      <dgm:spPr/>
    </dgm:pt>
    <dgm:pt modelId="{743C7284-86BD-4214-B751-2477C1D9EFE0}" type="pres">
      <dgm:prSet presAssocID="{871F4EC6-0B13-467C-9241-B068F44E86E2}" presName="node" presStyleLbl="node1" presStyleIdx="1" presStyleCnt="3">
        <dgm:presLayoutVars>
          <dgm:bulletEnabled val="1"/>
        </dgm:presLayoutVars>
      </dgm:prSet>
      <dgm:spPr/>
    </dgm:pt>
    <dgm:pt modelId="{F74AE837-88FA-4210-B6BE-8BD1E531ED54}" type="pres">
      <dgm:prSet presAssocID="{2C6B1091-6168-4262-ACE9-71802294F58D}" presName="sibTrans" presStyleLbl="sibTrans2D1" presStyleIdx="1" presStyleCnt="2"/>
      <dgm:spPr/>
    </dgm:pt>
    <dgm:pt modelId="{641AD049-B337-4D8C-8FC4-A4F1599FF9E7}" type="pres">
      <dgm:prSet presAssocID="{2C6B1091-6168-4262-ACE9-71802294F58D}" presName="connectorText" presStyleLbl="sibTrans2D1" presStyleIdx="1" presStyleCnt="2"/>
      <dgm:spPr/>
    </dgm:pt>
    <dgm:pt modelId="{4E65C790-CE0B-44C5-9B05-6FD0DFF3D80A}" type="pres">
      <dgm:prSet presAssocID="{058D9AF8-6B32-40E7-9923-06B5EB828EEF}" presName="node" presStyleLbl="node1" presStyleIdx="2" presStyleCnt="3">
        <dgm:presLayoutVars>
          <dgm:bulletEnabled val="1"/>
        </dgm:presLayoutVars>
      </dgm:prSet>
      <dgm:spPr/>
    </dgm:pt>
  </dgm:ptLst>
  <dgm:cxnLst>
    <dgm:cxn modelId="{00594000-8A5B-445A-B007-EF8AF8F1C85C}" srcId="{B7C7ED29-2448-4BA8-8921-5E77837B5742}" destId="{0CD41E8F-B879-451B-A376-14A165B57C26}" srcOrd="0" destOrd="0" parTransId="{446631AD-41AC-4723-9B87-E1FF8B112FE0}" sibTransId="{919BFF95-9475-4676-9994-DCBCF7AB700A}"/>
    <dgm:cxn modelId="{F4F9C912-0A19-49E9-93D3-3A50E7EB4429}" srcId="{B7C7ED29-2448-4BA8-8921-5E77837B5742}" destId="{058D9AF8-6B32-40E7-9923-06B5EB828EEF}" srcOrd="2" destOrd="0" parTransId="{633F9C9A-7389-45D0-98B6-D01FA176F48E}" sibTransId="{7C67B058-62DE-40AE-9EF0-AC9091F709FE}"/>
    <dgm:cxn modelId="{E0125A27-0994-4659-B6C1-0E80E1D07BC5}" type="presOf" srcId="{B7C7ED29-2448-4BA8-8921-5E77837B5742}" destId="{AFB50E19-635A-4859-B5BD-BDCE60A530E7}" srcOrd="0" destOrd="0" presId="urn:microsoft.com/office/officeart/2005/8/layout/process1"/>
    <dgm:cxn modelId="{B4A3533E-36CE-42ED-9C94-A9494A53A03E}" type="presOf" srcId="{0CD41E8F-B879-451B-A376-14A165B57C26}" destId="{1DB36ED7-C778-4B8C-A19C-2AA2D87A7657}" srcOrd="0" destOrd="0" presId="urn:microsoft.com/office/officeart/2005/8/layout/process1"/>
    <dgm:cxn modelId="{25603748-D6EA-4AC0-AF68-8B317D146F25}" srcId="{B7C7ED29-2448-4BA8-8921-5E77837B5742}" destId="{871F4EC6-0B13-467C-9241-B068F44E86E2}" srcOrd="1" destOrd="0" parTransId="{2CA28ED3-AAE6-4928-96C9-450FBA6172CD}" sibTransId="{2C6B1091-6168-4262-ACE9-71802294F58D}"/>
    <dgm:cxn modelId="{E5872853-E8AA-43E1-AB54-387C66C929D0}" type="presOf" srcId="{2C6B1091-6168-4262-ACE9-71802294F58D}" destId="{F74AE837-88FA-4210-B6BE-8BD1E531ED54}" srcOrd="0" destOrd="0" presId="urn:microsoft.com/office/officeart/2005/8/layout/process1"/>
    <dgm:cxn modelId="{102474AD-3177-4A30-A0DF-8E2C59A65753}" type="presOf" srcId="{871F4EC6-0B13-467C-9241-B068F44E86E2}" destId="{743C7284-86BD-4214-B751-2477C1D9EFE0}" srcOrd="0" destOrd="0" presId="urn:microsoft.com/office/officeart/2005/8/layout/process1"/>
    <dgm:cxn modelId="{9C39F9B4-30CB-4944-A5AC-5AC53275B4C0}" type="presOf" srcId="{058D9AF8-6B32-40E7-9923-06B5EB828EEF}" destId="{4E65C790-CE0B-44C5-9B05-6FD0DFF3D80A}" srcOrd="0" destOrd="0" presId="urn:microsoft.com/office/officeart/2005/8/layout/process1"/>
    <dgm:cxn modelId="{B8436DBF-CC20-47FB-ACB7-71F1CE6CB8F9}" type="presOf" srcId="{919BFF95-9475-4676-9994-DCBCF7AB700A}" destId="{229972CF-C699-4770-8362-5BE959BECED3}" srcOrd="0" destOrd="0" presId="urn:microsoft.com/office/officeart/2005/8/layout/process1"/>
    <dgm:cxn modelId="{03BA5FE2-5687-4A2D-B5B1-C3921041C379}" type="presOf" srcId="{919BFF95-9475-4676-9994-DCBCF7AB700A}" destId="{EC3ACCD2-424B-4C83-A8DF-844D89367993}" srcOrd="1" destOrd="0" presId="urn:microsoft.com/office/officeart/2005/8/layout/process1"/>
    <dgm:cxn modelId="{C89368FC-272D-42BD-8F0A-14FCEDF32704}" type="presOf" srcId="{2C6B1091-6168-4262-ACE9-71802294F58D}" destId="{641AD049-B337-4D8C-8FC4-A4F1599FF9E7}" srcOrd="1" destOrd="0" presId="urn:microsoft.com/office/officeart/2005/8/layout/process1"/>
    <dgm:cxn modelId="{EAA846EE-223D-413C-87A5-A6CC5DC4454E}" type="presParOf" srcId="{AFB50E19-635A-4859-B5BD-BDCE60A530E7}" destId="{1DB36ED7-C778-4B8C-A19C-2AA2D87A7657}" srcOrd="0" destOrd="0" presId="urn:microsoft.com/office/officeart/2005/8/layout/process1"/>
    <dgm:cxn modelId="{DA09CD70-D770-4D1A-908F-F3684CA24AD7}" type="presParOf" srcId="{AFB50E19-635A-4859-B5BD-BDCE60A530E7}" destId="{229972CF-C699-4770-8362-5BE959BECED3}" srcOrd="1" destOrd="0" presId="urn:microsoft.com/office/officeart/2005/8/layout/process1"/>
    <dgm:cxn modelId="{A733F68C-F54D-4509-8542-8E648A9B683C}" type="presParOf" srcId="{229972CF-C699-4770-8362-5BE959BECED3}" destId="{EC3ACCD2-424B-4C83-A8DF-844D89367993}" srcOrd="0" destOrd="0" presId="urn:microsoft.com/office/officeart/2005/8/layout/process1"/>
    <dgm:cxn modelId="{FB666BB8-4B45-473A-BC2C-61256B743675}" type="presParOf" srcId="{AFB50E19-635A-4859-B5BD-BDCE60A530E7}" destId="{743C7284-86BD-4214-B751-2477C1D9EFE0}" srcOrd="2" destOrd="0" presId="urn:microsoft.com/office/officeart/2005/8/layout/process1"/>
    <dgm:cxn modelId="{0292767E-76E9-4627-BE9B-6F6B7F8839AE}" type="presParOf" srcId="{AFB50E19-635A-4859-B5BD-BDCE60A530E7}" destId="{F74AE837-88FA-4210-B6BE-8BD1E531ED54}" srcOrd="3" destOrd="0" presId="urn:microsoft.com/office/officeart/2005/8/layout/process1"/>
    <dgm:cxn modelId="{E4D7C2DF-E361-4025-BF78-A0A1DF86C7C5}" type="presParOf" srcId="{F74AE837-88FA-4210-B6BE-8BD1E531ED54}" destId="{641AD049-B337-4D8C-8FC4-A4F1599FF9E7}" srcOrd="0" destOrd="0" presId="urn:microsoft.com/office/officeart/2005/8/layout/process1"/>
    <dgm:cxn modelId="{73585BEF-B851-43BE-9FCD-608DC35E3234}" type="presParOf" srcId="{AFB50E19-635A-4859-B5BD-BDCE60A530E7}" destId="{4E65C790-CE0B-44C5-9B05-6FD0DFF3D80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36ED7-C778-4B8C-A19C-2AA2D87A7657}">
      <dsp:nvSpPr>
        <dsp:cNvPr id="0" name=""/>
        <dsp:cNvSpPr/>
      </dsp:nvSpPr>
      <dsp:spPr>
        <a:xfrm>
          <a:off x="9438" y="1213524"/>
          <a:ext cx="2821172" cy="16927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Изучить мерч Челябинского музея изобразительных искусств;</a:t>
          </a:r>
        </a:p>
      </dsp:txBody>
      <dsp:txXfrm>
        <a:off x="59016" y="1263102"/>
        <a:ext cx="2722016" cy="1593547"/>
      </dsp:txXfrm>
    </dsp:sp>
    <dsp:sp modelId="{229972CF-C699-4770-8362-5BE959BECED3}">
      <dsp:nvSpPr>
        <dsp:cNvPr id="0" name=""/>
        <dsp:cNvSpPr/>
      </dsp:nvSpPr>
      <dsp:spPr>
        <a:xfrm>
          <a:off x="3112729" y="1710050"/>
          <a:ext cx="598088" cy="69965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/>
        </a:p>
      </dsp:txBody>
      <dsp:txXfrm>
        <a:off x="3112729" y="1849980"/>
        <a:ext cx="418662" cy="419790"/>
      </dsp:txXfrm>
    </dsp:sp>
    <dsp:sp modelId="{743C7284-86BD-4214-B751-2477C1D9EFE0}">
      <dsp:nvSpPr>
        <dsp:cNvPr id="0" name=""/>
        <dsp:cNvSpPr/>
      </dsp:nvSpPr>
      <dsp:spPr>
        <a:xfrm>
          <a:off x="3959081" y="1213524"/>
          <a:ext cx="2821172" cy="16927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Проанализировать коллекцию «Приземляйся в Челябинск»;</a:t>
          </a:r>
        </a:p>
      </dsp:txBody>
      <dsp:txXfrm>
        <a:off x="4008659" y="1263102"/>
        <a:ext cx="2722016" cy="1593547"/>
      </dsp:txXfrm>
    </dsp:sp>
    <dsp:sp modelId="{F74AE837-88FA-4210-B6BE-8BD1E531ED54}">
      <dsp:nvSpPr>
        <dsp:cNvPr id="0" name=""/>
        <dsp:cNvSpPr/>
      </dsp:nvSpPr>
      <dsp:spPr>
        <a:xfrm>
          <a:off x="7062371" y="1710050"/>
          <a:ext cx="598088" cy="69965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/>
        </a:p>
      </dsp:txBody>
      <dsp:txXfrm>
        <a:off x="7062371" y="1849980"/>
        <a:ext cx="418662" cy="419790"/>
      </dsp:txXfrm>
    </dsp:sp>
    <dsp:sp modelId="{4E65C790-CE0B-44C5-9B05-6FD0DFF3D80A}">
      <dsp:nvSpPr>
        <dsp:cNvPr id="0" name=""/>
        <dsp:cNvSpPr/>
      </dsp:nvSpPr>
      <dsp:spPr>
        <a:xfrm>
          <a:off x="7908723" y="1213524"/>
          <a:ext cx="2821172" cy="16927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Исследовать мерч «Челябинская область – место силы».</a:t>
          </a:r>
        </a:p>
      </dsp:txBody>
      <dsp:txXfrm>
        <a:off x="7958301" y="1263102"/>
        <a:ext cx="2722016" cy="15935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5D1B-89AC-4EE2-A969-13585A2BFBB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23A79DE-EC8B-4E49-8EEC-254ABE715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082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5D1B-89AC-4EE2-A969-13585A2BFBB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23A79DE-EC8B-4E49-8EEC-254ABE715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20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5D1B-89AC-4EE2-A969-13585A2BFBB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23A79DE-EC8B-4E49-8EEC-254ABE7158B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2414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5D1B-89AC-4EE2-A969-13585A2BFBB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23A79DE-EC8B-4E49-8EEC-254ABE715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752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5D1B-89AC-4EE2-A969-13585A2BFBB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23A79DE-EC8B-4E49-8EEC-254ABE7158B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9342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5D1B-89AC-4EE2-A969-13585A2BFBB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23A79DE-EC8B-4E49-8EEC-254ABE715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756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5D1B-89AC-4EE2-A969-13585A2BFBB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79DE-EC8B-4E49-8EEC-254ABE715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991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5D1B-89AC-4EE2-A969-13585A2BFBB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79DE-EC8B-4E49-8EEC-254ABE715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033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5D1B-89AC-4EE2-A969-13585A2BFBB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79DE-EC8B-4E49-8EEC-254ABE715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527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5D1B-89AC-4EE2-A969-13585A2BFBB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23A79DE-EC8B-4E49-8EEC-254ABE715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759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5D1B-89AC-4EE2-A969-13585A2BFBB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23A79DE-EC8B-4E49-8EEC-254ABE715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474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5D1B-89AC-4EE2-A969-13585A2BFBB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23A79DE-EC8B-4E49-8EEC-254ABE715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957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5D1B-89AC-4EE2-A969-13585A2BFBB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79DE-EC8B-4E49-8EEC-254ABE715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09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5D1B-89AC-4EE2-A969-13585A2BFBB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79DE-EC8B-4E49-8EEC-254ABE715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604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5D1B-89AC-4EE2-A969-13585A2BFBB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79DE-EC8B-4E49-8EEC-254ABE715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229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5D1B-89AC-4EE2-A969-13585A2BFBB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23A79DE-EC8B-4E49-8EEC-254ABE715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137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45D1B-89AC-4EE2-A969-13585A2BFBBD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23A79DE-EC8B-4E49-8EEC-254ABE715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78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44211E-AA41-575F-44B4-F206386FD3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384" y="961938"/>
            <a:ext cx="11605098" cy="2262781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проекта: </a:t>
            </a:r>
            <a:br>
              <a:rPr lang="en-US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6600" b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Мерч</a:t>
            </a:r>
            <a:r>
              <a:rPr lang="ru-RU" sz="66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Челябинской области»</a:t>
            </a:r>
            <a:endParaRPr lang="ru-RU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872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FF247A5-B99C-0D2D-C24C-B74825EAD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681" y="1540189"/>
            <a:ext cx="5115094" cy="377762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Мерч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(</a:t>
            </a:r>
            <a:r>
              <a:rPr lang="ru-RU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Merch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– это сленговый термин, который используется в сфере ритейла и в быту, для определения товаров с символикой (логотипом) определенного бренда, музыкального коллектива, фильма, книги, компьютерной игры. 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026" name="Picture 2" descr="Что такое мерч простыми словами – База знаний Timeweb Community">
            <a:extLst>
              <a:ext uri="{FF2B5EF4-FFF2-40B4-BE49-F238E27FC236}">
                <a16:creationId xmlns:a16="http://schemas.microsoft.com/office/drawing/2014/main" id="{429E0C06-1167-DA4C-C36C-46959E5176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3" t="27191" r="25131" b="29461"/>
          <a:stretch/>
        </p:blipFill>
        <p:spPr bwMode="auto">
          <a:xfrm>
            <a:off x="6096000" y="1627714"/>
            <a:ext cx="5927387" cy="293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614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7B898E-1F55-BD49-5AED-E1C663D5B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2457" y="306333"/>
            <a:ext cx="8911687" cy="1280890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9BDE73-16EE-B4D5-43B4-25F00F7C9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5915" y="1305121"/>
            <a:ext cx="8164782" cy="1389441"/>
          </a:xfrm>
        </p:spPr>
        <p:txBody>
          <a:bodyPr>
            <a:normAutofit/>
          </a:bodyPr>
          <a:lstStyle/>
          <a:p>
            <a:pPr algn="just"/>
            <a:r>
              <a:rPr lang="ru-RU" sz="2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исследование </a:t>
            </a:r>
            <a:r>
              <a:rPr lang="ru-RU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мерча</a:t>
            </a:r>
            <a:r>
              <a:rPr lang="ru-RU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Челябинской области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</a:t>
            </a:r>
            <a:r>
              <a:rPr lang="ru-RU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0E6AFF2D-E324-DAA4-C912-FDF96B12B7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9274942"/>
              </p:ext>
            </p:extLst>
          </p:nvPr>
        </p:nvGraphicFramePr>
        <p:xfrm>
          <a:off x="726332" y="2431915"/>
          <a:ext cx="10739335" cy="4119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4677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6BC97C-42A0-EA5E-736B-403E34FF0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8176" y="306333"/>
            <a:ext cx="8911687" cy="1280890"/>
          </a:xfrm>
        </p:spPr>
        <p:txBody>
          <a:bodyPr/>
          <a:lstStyle/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Мерч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«Носители прекрасного»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36C6B9-F93D-AB86-FFE9-79E3BE460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484" y="1587223"/>
            <a:ext cx="5481503" cy="3777622"/>
          </a:xfrm>
        </p:spPr>
        <p:txBody>
          <a:bodyPr>
            <a:normAutofit/>
          </a:bodyPr>
          <a:lstStyle/>
          <a:p>
            <a:pPr algn="ctr"/>
            <a:r>
              <a:rPr lang="ru-RU" sz="2400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Мерч</a:t>
            </a:r>
            <a:r>
              <a:rPr lang="ru-RU" sz="24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«Носители прекрасного», был разработан культурологом и основателем арт-бренда «</a:t>
            </a:r>
            <a:r>
              <a:rPr lang="ru-RU" sz="2400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Маат</a:t>
            </a:r>
            <a:r>
              <a:rPr lang="ru-RU" sz="24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Марией Шуб. 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производство одежды с принтами картин известных художников, которые хранятся в Челябинском музее изобразительных искусств. Они являются культурным достоянием нашего города и региона.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Носители прекрасного Челябинцев оденут в «картины» известных художников |  Челябинский Обзор">
            <a:extLst>
              <a:ext uri="{FF2B5EF4-FFF2-40B4-BE49-F238E27FC236}">
                <a16:creationId xmlns:a16="http://schemas.microsoft.com/office/drawing/2014/main" id="{EA70C649-9DDA-A6F5-A7F6-44E6186B5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699" y="1587223"/>
            <a:ext cx="5634804" cy="415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467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D2D3D0FA-BEAA-7640-E6CA-23B9B403E5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21" y="1713095"/>
            <a:ext cx="3744825" cy="4590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A8DCD7-A054-22DF-B71B-34A1C63A88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072" y="1713095"/>
            <a:ext cx="3968885" cy="4590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4CF86D-9AC6-EC2C-54DA-BF604ED095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144" y="1713095"/>
            <a:ext cx="3478734" cy="442505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3F6D332-CAD5-ED9F-5F9E-9B32CA6C1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282" y="293147"/>
            <a:ext cx="8912225" cy="1281112"/>
          </a:xfrm>
        </p:spPr>
        <p:txBody>
          <a:bodyPr/>
          <a:lstStyle/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Мерч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«Носители прекрасного»</a:t>
            </a:r>
          </a:p>
        </p:txBody>
      </p:sp>
    </p:spTree>
    <p:extLst>
      <p:ext uri="{BB962C8B-B14F-4D97-AF65-F5344CB8AC3E}">
        <p14:creationId xmlns:p14="http://schemas.microsoft.com/office/powerpoint/2010/main" val="1848916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522604-F8B4-DB64-B2CB-856D3F5AB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086" y="306333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Мерч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«Приземляйся в Челябинск» </a:t>
            </a:r>
            <a:endParaRPr lang="ru-RU" sz="60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3927A8-CEB4-09FE-94CA-A5B3BF62A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867" y="1686127"/>
            <a:ext cx="5154005" cy="469521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4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Мерч</a:t>
            </a:r>
            <a:r>
              <a:rPr lang="ru-RU" sz="24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«Приземляйся в Челябинск» разработана областным центром проектного развития территорий и туризма на основе айдентики </a:t>
            </a:r>
            <a:r>
              <a:rPr lang="ru-RU" sz="24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b="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МетеоритФеста</a:t>
            </a:r>
            <a:r>
              <a:rPr lang="ru-RU" sz="24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4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прошедшего в Челябинске зимой, в десятую годовщину падения метеорита. Так, </a:t>
            </a:r>
            <a:r>
              <a:rPr lang="ru-RU" sz="24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мерч</a:t>
            </a:r>
            <a:r>
              <a:rPr lang="ru-RU" sz="24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посвящен падению метеорита </a:t>
            </a:r>
            <a:r>
              <a:rPr lang="ru-RU" sz="2400" i="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феврале 2013 года в Челябинской области. В коллекцию входят носки, </a:t>
            </a:r>
            <a:r>
              <a:rPr lang="ru-RU" sz="24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головные уборы, сумочки, рюкзаки и </a:t>
            </a:r>
            <a:r>
              <a:rPr lang="ru-RU" sz="24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шоперы</a:t>
            </a:r>
            <a:r>
              <a:rPr lang="ru-RU" sz="24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солнечные очки, бутылки для воды и </a:t>
            </a:r>
            <a:r>
              <a:rPr lang="ru-RU" sz="24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ланчбоксы</a:t>
            </a:r>
            <a:r>
              <a:rPr lang="ru-RU" sz="24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3074" name="Picture 2" descr="10 лет Челябинскому метеориту - Южно-Уральский государственный университет">
            <a:extLst>
              <a:ext uri="{FF2B5EF4-FFF2-40B4-BE49-F238E27FC236}">
                <a16:creationId xmlns:a16="http://schemas.microsoft.com/office/drawing/2014/main" id="{F5EBB30C-1F4F-2666-BB4A-13E4E7F8E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592" y="1686128"/>
            <a:ext cx="4849619" cy="364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296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Листайте вправо, чтобы увидеть больше изображений">
            <a:extLst>
              <a:ext uri="{FF2B5EF4-FFF2-40B4-BE49-F238E27FC236}">
                <a16:creationId xmlns:a16="http://schemas.microsoft.com/office/drawing/2014/main" id="{F909B3E8-8483-49DC-C718-C3767A9EC4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91" y="2337880"/>
            <a:ext cx="3419914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BCC783-08FE-1C0D-850D-4F8081747A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740" y="2337879"/>
            <a:ext cx="4160520" cy="37782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D936D6E-737A-0B3E-D5CB-30CFC300F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281" y="332058"/>
            <a:ext cx="8912225" cy="1281112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Мерч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«Приземляйся в Челябинск» </a:t>
            </a:r>
            <a:endParaRPr lang="ru-RU" sz="6000" b="1" dirty="0"/>
          </a:p>
        </p:txBody>
      </p:sp>
      <p:pic>
        <p:nvPicPr>
          <p:cNvPr id="5124" name="Picture 4" descr="Листайте вправо, чтобы увидеть больше изображений">
            <a:extLst>
              <a:ext uri="{FF2B5EF4-FFF2-40B4-BE49-F238E27FC236}">
                <a16:creationId xmlns:a16="http://schemas.microsoft.com/office/drawing/2014/main" id="{CA7427F8-8C8F-0AC7-D13D-1D2A7BA8F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702" y="2337879"/>
            <a:ext cx="3335607" cy="377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743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AFD662-37E6-3262-F87C-17CC7A8D7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5997" y="306333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Мерч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«Челябинская область – место силы» </a:t>
            </a:r>
            <a:endParaRPr lang="ru-RU" sz="4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A662D9-71DA-B01F-D18E-63B88B529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87" y="1682885"/>
            <a:ext cx="5428034" cy="4111605"/>
          </a:xfrm>
        </p:spPr>
        <p:txBody>
          <a:bodyPr>
            <a:normAutofit lnSpcReduction="10000"/>
          </a:bodyPr>
          <a:lstStyle/>
          <a:p>
            <a:pPr indent="449580" algn="ctr">
              <a:lnSpc>
                <a:spcPct val="150000"/>
              </a:lnSpc>
            </a:pP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Мерч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«Челябинская область – место силы» призван по-новому показать регион на рынке туристических услуг и привлечь как можно больше гостей. Созданием бренда занималось санкт-петербургское агентство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Endy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ctr">
              <a:lnSpc>
                <a:spcPct val="150000"/>
              </a:lnSpc>
              <a:spcAft>
                <a:spcPts val="800"/>
              </a:spcAft>
            </a:pPr>
            <a:r>
              <a:rPr lang="ru-RU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Бренд региона включает пять главных направлений. Это природное, санаторно-курортное, историческое, городские достопримечательности и промышленный туризм.</a:t>
            </a:r>
            <a:endParaRPr lang="ru-RU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 ">
            <a:extLst>
              <a:ext uri="{FF2B5EF4-FFF2-40B4-BE49-F238E27FC236}">
                <a16:creationId xmlns:a16="http://schemas.microsoft.com/office/drawing/2014/main" id="{333B6EA8-6DC4-8856-E8EE-CAFD29AA2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597" y="946778"/>
            <a:ext cx="3086911" cy="2393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ЧЕЛЯБИНСКАЯ ОБЛАСТЬ ❤ — 736 предложений — мерч, одежда, аксессуары, чехлы,  сувениры, подарки с принтами ЧЕЛЯБИНСКАЯ ОБЛАСТЬ">
            <a:extLst>
              <a:ext uri="{FF2B5EF4-FFF2-40B4-BE49-F238E27FC236}">
                <a16:creationId xmlns:a16="http://schemas.microsoft.com/office/drawing/2014/main" id="{E9A74352-B7B0-2D8D-F413-8F5654CBD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045" y="3884667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Одежда с принтами Челябинская область ❤️ от 920 руб — купить мерч в  интернет-магазине">
            <a:extLst>
              <a:ext uri="{FF2B5EF4-FFF2-40B4-BE49-F238E27FC236}">
                <a16:creationId xmlns:a16="http://schemas.microsoft.com/office/drawing/2014/main" id="{CF84895A-6941-4097-8AE0-F9F9B0B49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421" y="312749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557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60A8D3-0C5A-66F4-40AC-159CDF157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8993" y="235004"/>
            <a:ext cx="8911687" cy="1280890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E1EC7B-9CE6-E89B-F8F1-A91382F73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315" y="1605064"/>
            <a:ext cx="10561029" cy="4306158"/>
          </a:xfrm>
        </p:spPr>
        <p:txBody>
          <a:bodyPr>
            <a:normAutofit fontScale="92500"/>
          </a:bodyPr>
          <a:lstStyle/>
          <a:p>
            <a:pPr indent="449580" algn="just">
              <a:lnSpc>
                <a:spcPct val="150000"/>
              </a:lnSpc>
            </a:pPr>
            <a:r>
              <a:rPr lang="ru-RU" sz="2400" spc="1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Мерч</a:t>
            </a:r>
            <a:r>
              <a:rPr lang="ru-RU" sz="2400" spc="1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— это брендированная продукция с изображениями корпоративной символики, по умолчанию не предназначенная для продажи. Изначальная его функция — практичность для получателя и создание ощущения причастности к ценностям бренда. При этом главной является продвижение самых различных бизнес-проектов — от скромных стартапов до гигантов индустрии.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</a:pPr>
            <a:r>
              <a:rPr lang="ru-RU" sz="2400" spc="1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Так, в данном проекте были рассмотрены следующие </a:t>
            </a:r>
            <a:r>
              <a:rPr lang="ru-RU" sz="2400" spc="1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мерчи</a:t>
            </a:r>
            <a:r>
              <a:rPr lang="ru-RU" sz="2400" spc="1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Челябинской области: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«Приземляйся в Челябинск», «</a:t>
            </a:r>
            <a:r>
              <a:rPr lang="ru-RU" sz="240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Носители прекрасного»,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«Челябинская область – место силы».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673105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</TotalTime>
  <Words>352</Words>
  <Application>Microsoft Office PowerPoint</Application>
  <PresentationFormat>Широкоэкранный</PresentationFormat>
  <Paragraphs>20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Times New Roman</vt:lpstr>
      <vt:lpstr>Wingdings 3</vt:lpstr>
      <vt:lpstr>Легкий дым</vt:lpstr>
      <vt:lpstr>Тема проекта:  «Мерч Челябинской области»</vt:lpstr>
      <vt:lpstr>Презентация PowerPoint</vt:lpstr>
      <vt:lpstr>Цель и задачи проекта</vt:lpstr>
      <vt:lpstr>Мерч «Носители прекрасного»</vt:lpstr>
      <vt:lpstr>Мерч «Носители прекрасного»</vt:lpstr>
      <vt:lpstr>Мерч «Приземляйся в Челябинск» </vt:lpstr>
      <vt:lpstr>Мерч «Приземляйся в Челябинск» </vt:lpstr>
      <vt:lpstr>Мерч «Челябинская область – место силы» </vt:lpstr>
      <vt:lpstr>Вывод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проекта:  «Мерч Челябинской области»</dc:title>
  <dc:creator>Shari</dc:creator>
  <cp:lastModifiedBy>Shari</cp:lastModifiedBy>
  <cp:revision>1</cp:revision>
  <dcterms:created xsi:type="dcterms:W3CDTF">2024-03-05T09:54:24Z</dcterms:created>
  <dcterms:modified xsi:type="dcterms:W3CDTF">2024-03-05T10:08:45Z</dcterms:modified>
</cp:coreProperties>
</file>