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8" r:id="rId13"/>
    <p:sldId id="269" r:id="rId14"/>
    <p:sldId id="270" r:id="rId15"/>
    <p:sldId id="271" r:id="rId16"/>
    <p:sldId id="272" r:id="rId17"/>
    <p:sldId id="267"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0BE3203A-2AA1-4649-97CE-107302CACDDA}" type="datetimeFigureOut">
              <a:rPr lang="ru-RU" smtClean="0"/>
              <a:pPr/>
              <a:t>26.03.2023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2D219F2F-6740-4309-8F5A-923074D8BFA5}"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BE3203A-2AA1-4649-97CE-107302CACDDA}" type="datetimeFigureOut">
              <a:rPr lang="ru-RU" smtClean="0"/>
              <a:pPr/>
              <a:t>26.03.2023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219F2F-6740-4309-8F5A-923074D8BFA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BE3203A-2AA1-4649-97CE-107302CACDDA}" type="datetimeFigureOut">
              <a:rPr lang="ru-RU" smtClean="0"/>
              <a:pPr/>
              <a:t>26.03.2023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219F2F-6740-4309-8F5A-923074D8BFA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BE3203A-2AA1-4649-97CE-107302CACDDA}" type="datetimeFigureOut">
              <a:rPr lang="ru-RU" smtClean="0"/>
              <a:pPr/>
              <a:t>26.03.2023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219F2F-6740-4309-8F5A-923074D8BFA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BE3203A-2AA1-4649-97CE-107302CACDDA}" type="datetimeFigureOut">
              <a:rPr lang="ru-RU" smtClean="0"/>
              <a:pPr/>
              <a:t>26.03.2023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2D219F2F-6740-4309-8F5A-923074D8BFA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BE3203A-2AA1-4649-97CE-107302CACDDA}" type="datetimeFigureOut">
              <a:rPr lang="ru-RU" smtClean="0"/>
              <a:pPr/>
              <a:t>26.03.2023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219F2F-6740-4309-8F5A-923074D8BFA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BE3203A-2AA1-4649-97CE-107302CACDDA}" type="datetimeFigureOut">
              <a:rPr lang="ru-RU" smtClean="0"/>
              <a:pPr/>
              <a:t>26.03.2023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219F2F-6740-4309-8F5A-923074D8BFA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BE3203A-2AA1-4649-97CE-107302CACDDA}" type="datetimeFigureOut">
              <a:rPr lang="ru-RU" smtClean="0"/>
              <a:pPr/>
              <a:t>26.03.2023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219F2F-6740-4309-8F5A-923074D8BFA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E3203A-2AA1-4649-97CE-107302CACDDA}" type="datetimeFigureOut">
              <a:rPr lang="ru-RU" smtClean="0"/>
              <a:pPr/>
              <a:t>26.03.2023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219F2F-6740-4309-8F5A-923074D8BFA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BE3203A-2AA1-4649-97CE-107302CACDDA}" type="datetimeFigureOut">
              <a:rPr lang="ru-RU" smtClean="0"/>
              <a:pPr/>
              <a:t>26.03.2023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219F2F-6740-4309-8F5A-923074D8BFA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BE3203A-2AA1-4649-97CE-107302CACDDA}" type="datetimeFigureOut">
              <a:rPr lang="ru-RU" smtClean="0"/>
              <a:pPr/>
              <a:t>26.03.2023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219F2F-6740-4309-8F5A-923074D8BFA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BE3203A-2AA1-4649-97CE-107302CACDDA}" type="datetimeFigureOut">
              <a:rPr lang="ru-RU" smtClean="0"/>
              <a:pPr/>
              <a:t>26.03.2023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D219F2F-6740-4309-8F5A-923074D8BFA5}"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r>
              <a:rPr lang="ru-RU" sz="2700" dirty="0" smtClean="0">
                <a:solidFill>
                  <a:schemeClr val="accent5">
                    <a:lumMod val="50000"/>
                  </a:schemeClr>
                </a:solidFill>
                <a:effectLst/>
                <a:latin typeface="+mn-lt"/>
              </a:rPr>
              <a:t>Доклад ФОРМИРОВАНИЕ И ОЦЕНКА ФУНКЦИОНАЛЬНОЙ ГРАМОТНОСТИ </a:t>
            </a:r>
            <a:br>
              <a:rPr lang="ru-RU" sz="2700" dirty="0" smtClean="0">
                <a:solidFill>
                  <a:schemeClr val="accent5">
                    <a:lumMod val="50000"/>
                  </a:schemeClr>
                </a:solidFill>
                <a:effectLst/>
                <a:latin typeface="+mn-lt"/>
              </a:rPr>
            </a:br>
            <a:r>
              <a:rPr lang="ru-RU" sz="2700" dirty="0" smtClean="0">
                <a:solidFill>
                  <a:schemeClr val="accent5">
                    <a:lumMod val="50000"/>
                  </a:schemeClr>
                </a:solidFill>
                <a:effectLst/>
                <a:latin typeface="+mn-lt"/>
              </a:rPr>
              <a:t>НА УРОКАХ ИСТОРИИ</a:t>
            </a:r>
            <a:r>
              <a:rPr lang="ru-RU" dirty="0" smtClean="0"/>
              <a:t/>
            </a:r>
            <a:br>
              <a:rPr lang="ru-RU" dirty="0" smtClean="0"/>
            </a:br>
            <a:endParaRPr lang="ru-RU" dirty="0"/>
          </a:p>
        </p:txBody>
      </p:sp>
      <p:sp>
        <p:nvSpPr>
          <p:cNvPr id="5" name="Подзаголовок 4"/>
          <p:cNvSpPr>
            <a:spLocks noGrp="1"/>
          </p:cNvSpPr>
          <p:nvPr>
            <p:ph type="subTitle" idx="1"/>
          </p:nvPr>
        </p:nvSpPr>
        <p:spPr>
          <a:xfrm>
            <a:off x="4860032" y="4149080"/>
            <a:ext cx="3704456" cy="1752600"/>
          </a:xfrm>
        </p:spPr>
        <p:txBody>
          <a:bodyPr>
            <a:normAutofit/>
          </a:bodyPr>
          <a:lstStyle/>
          <a:p>
            <a:pPr algn="r"/>
            <a:r>
              <a:rPr lang="ru-RU" sz="2400" dirty="0" smtClean="0"/>
              <a:t>Подготовила учитель истории и географии</a:t>
            </a:r>
            <a:endParaRPr lang="en-US" sz="2400" dirty="0" smtClean="0"/>
          </a:p>
          <a:p>
            <a:pPr algn="r"/>
            <a:r>
              <a:rPr lang="ru-RU" sz="2400" dirty="0" smtClean="0"/>
              <a:t> МОУ Березовской СОШ Дмитрина Л.Н.</a:t>
            </a:r>
            <a:endParaRPr lang="ru-R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2866330"/>
          </a:xfrm>
        </p:spPr>
        <p:txBody>
          <a:bodyPr>
            <a:normAutofit fontScale="90000"/>
          </a:bodyPr>
          <a:lstStyle/>
          <a:p>
            <a:pPr algn="l"/>
            <a:r>
              <a:rPr lang="ru-RU" sz="2700" dirty="0" smtClean="0">
                <a:solidFill>
                  <a:schemeClr val="tx1"/>
                </a:solidFill>
                <a:effectLst/>
                <a:latin typeface="+mn-lt"/>
              </a:rPr>
              <a:t>4. Чтение вариативных источников, что позволяет учащимся отказаться  от однозначных и прямолинейных суждений, пристально присматриваться к текстам и авторским позициям. </a:t>
            </a:r>
            <a:br>
              <a:rPr lang="ru-RU" sz="2700" dirty="0" smtClean="0">
                <a:solidFill>
                  <a:schemeClr val="tx1"/>
                </a:solidFill>
                <a:effectLst/>
                <a:latin typeface="+mn-lt"/>
              </a:rPr>
            </a:br>
            <a:r>
              <a:rPr lang="ru-RU" sz="2700" dirty="0" smtClean="0">
                <a:solidFill>
                  <a:schemeClr val="tx1"/>
                </a:solidFill>
                <a:effectLst/>
                <a:latin typeface="+mn-lt"/>
              </a:rPr>
              <a:t>Даны несколько точек зрения на одну и ту же проблему разных авторов. Учащемуся необходимо привлекая исторические знания аргументировано высказать собственную точку зрения. </a:t>
            </a:r>
            <a:r>
              <a:rPr lang="ru-RU" sz="2400" dirty="0" smtClean="0">
                <a:solidFill>
                  <a:schemeClr val="accent5">
                    <a:lumMod val="50000"/>
                  </a:schemeClr>
                </a:solidFill>
                <a:effectLst/>
              </a:rPr>
              <a:t/>
            </a:r>
            <a:br>
              <a:rPr lang="ru-RU" sz="2400" dirty="0" smtClean="0">
                <a:solidFill>
                  <a:schemeClr val="accent5">
                    <a:lumMod val="50000"/>
                  </a:schemeClr>
                </a:solidFill>
                <a:effectLst/>
              </a:rPr>
            </a:br>
            <a:endParaRPr lang="ru-RU" sz="2400" dirty="0">
              <a:solidFill>
                <a:schemeClr val="accent5">
                  <a:lumMod val="50000"/>
                </a:schemeClr>
              </a:solidFill>
              <a:effectLst/>
              <a:latin typeface="+mn-lt"/>
            </a:endParaRPr>
          </a:p>
        </p:txBody>
      </p:sp>
      <p:pic>
        <p:nvPicPr>
          <p:cNvPr id="4" name="Содержимое 3" descr="http://images.myshared.ru/5/490912/slide_16.jpg"/>
          <p:cNvPicPr>
            <a:picLocks noGrp="1"/>
          </p:cNvPicPr>
          <p:nvPr>
            <p:ph idx="1"/>
          </p:nvPr>
        </p:nvPicPr>
        <p:blipFill>
          <a:blip r:embed="rId2" cstate="print"/>
          <a:srcRect/>
          <a:stretch>
            <a:fillRect/>
          </a:stretch>
        </p:blipFill>
        <p:spPr bwMode="auto">
          <a:xfrm>
            <a:off x="1547664" y="3068960"/>
            <a:ext cx="6552728"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2700" dirty="0" smtClean="0">
                <a:latin typeface="+mn-lt"/>
              </a:rPr>
              <a:t/>
            </a:r>
            <a:br>
              <a:rPr lang="ru-RU" sz="2700" dirty="0" smtClean="0">
                <a:latin typeface="+mn-lt"/>
              </a:rPr>
            </a:br>
            <a:r>
              <a:rPr lang="ru-RU" sz="2700" dirty="0" smtClean="0">
                <a:latin typeface="+mn-lt"/>
              </a:rPr>
              <a:t/>
            </a:r>
            <a:br>
              <a:rPr lang="ru-RU" sz="2700" dirty="0" smtClean="0">
                <a:latin typeface="+mn-lt"/>
              </a:rPr>
            </a:br>
            <a:r>
              <a:rPr lang="ru-RU" sz="2700" dirty="0" smtClean="0">
                <a:latin typeface="+mn-lt"/>
              </a:rPr>
              <a:t/>
            </a:r>
            <a:br>
              <a:rPr lang="ru-RU" sz="2700" dirty="0" smtClean="0">
                <a:latin typeface="+mn-lt"/>
              </a:rPr>
            </a:br>
            <a:r>
              <a:rPr lang="ru-RU" sz="2700" dirty="0" smtClean="0">
                <a:latin typeface="+mn-lt"/>
              </a:rPr>
              <a:t/>
            </a:r>
            <a:br>
              <a:rPr lang="ru-RU" sz="2700" dirty="0" smtClean="0">
                <a:latin typeface="+mn-lt"/>
              </a:rPr>
            </a:br>
            <a:r>
              <a:rPr lang="ru-RU" sz="2700" dirty="0" smtClean="0">
                <a:latin typeface="+mn-lt"/>
              </a:rPr>
              <a:t/>
            </a:r>
            <a:br>
              <a:rPr lang="ru-RU" sz="2700" dirty="0" smtClean="0">
                <a:latin typeface="+mn-lt"/>
              </a:rPr>
            </a:br>
            <a:r>
              <a:rPr lang="ru-RU" sz="2700" dirty="0" smtClean="0">
                <a:latin typeface="+mn-lt"/>
              </a:rPr>
              <a:t/>
            </a:r>
            <a:br>
              <a:rPr lang="ru-RU" sz="2700" dirty="0" smtClean="0">
                <a:latin typeface="+mn-lt"/>
              </a:rPr>
            </a:br>
            <a:r>
              <a:rPr lang="ru-RU" sz="2700" dirty="0" smtClean="0">
                <a:latin typeface="+mn-lt"/>
              </a:rPr>
              <a:t/>
            </a:r>
            <a:br>
              <a:rPr lang="ru-RU" sz="2700" dirty="0" smtClean="0">
                <a:latin typeface="+mn-lt"/>
              </a:rPr>
            </a:br>
            <a:r>
              <a:rPr lang="ru-RU" sz="2700" dirty="0" smtClean="0">
                <a:latin typeface="+mn-lt"/>
              </a:rPr>
              <a:t/>
            </a:r>
            <a:br>
              <a:rPr lang="ru-RU" sz="2700" dirty="0" smtClean="0">
                <a:latin typeface="+mn-lt"/>
              </a:rPr>
            </a:br>
            <a:r>
              <a:rPr lang="ru-RU" sz="2700" dirty="0" smtClean="0">
                <a:latin typeface="+mn-lt"/>
              </a:rPr>
              <a:t/>
            </a:r>
            <a:br>
              <a:rPr lang="ru-RU" sz="2700" dirty="0" smtClean="0">
                <a:latin typeface="+mn-lt"/>
              </a:rPr>
            </a:br>
            <a:r>
              <a:rPr lang="ru-RU" sz="2700" dirty="0" smtClean="0">
                <a:latin typeface="+mn-lt"/>
              </a:rPr>
              <a:t/>
            </a:r>
            <a:br>
              <a:rPr lang="ru-RU" sz="2700" dirty="0" smtClean="0">
                <a:latin typeface="+mn-lt"/>
              </a:rPr>
            </a:br>
            <a:r>
              <a:rPr lang="ru-RU" sz="2700" dirty="0" smtClean="0">
                <a:latin typeface="+mn-lt"/>
              </a:rPr>
              <a:t/>
            </a:r>
            <a:br>
              <a:rPr lang="ru-RU" sz="2700" dirty="0" smtClean="0">
                <a:latin typeface="+mn-lt"/>
              </a:rPr>
            </a:br>
            <a:r>
              <a:rPr lang="ru-RU" sz="2700" dirty="0" smtClean="0">
                <a:latin typeface="+mn-lt"/>
              </a:rPr>
              <a:t/>
            </a:r>
            <a:br>
              <a:rPr lang="ru-RU" sz="2700" dirty="0" smtClean="0">
                <a:latin typeface="+mn-lt"/>
              </a:rPr>
            </a:br>
            <a:r>
              <a:rPr lang="ru-RU" sz="2700" dirty="0" smtClean="0">
                <a:latin typeface="+mn-lt"/>
              </a:rPr>
              <a:t/>
            </a:r>
            <a:br>
              <a:rPr lang="ru-RU" sz="2700" dirty="0" smtClean="0">
                <a:latin typeface="+mn-lt"/>
              </a:rPr>
            </a:br>
            <a:r>
              <a:rPr lang="ru-RU" sz="2700" dirty="0" smtClean="0">
                <a:latin typeface="+mn-lt"/>
              </a:rPr>
              <a:t/>
            </a:r>
            <a:br>
              <a:rPr lang="ru-RU" sz="2700" dirty="0" smtClean="0">
                <a:latin typeface="+mn-lt"/>
              </a:rPr>
            </a:br>
            <a:r>
              <a:rPr lang="ru-RU" sz="2700" dirty="0" smtClean="0">
                <a:latin typeface="+mn-lt"/>
              </a:rPr>
              <a:t/>
            </a:r>
            <a:br>
              <a:rPr lang="ru-RU" sz="2700" dirty="0" smtClean="0">
                <a:latin typeface="+mn-lt"/>
              </a:rPr>
            </a:br>
            <a:r>
              <a:rPr lang="ru-RU" sz="2700" dirty="0" smtClean="0">
                <a:latin typeface="+mn-lt"/>
              </a:rPr>
              <a:t/>
            </a:r>
            <a:br>
              <a:rPr lang="ru-RU" sz="2700" dirty="0" smtClean="0">
                <a:latin typeface="+mn-lt"/>
              </a:rPr>
            </a:br>
            <a:r>
              <a:rPr lang="ru-RU" sz="2700" dirty="0" smtClean="0">
                <a:latin typeface="+mn-lt"/>
              </a:rPr>
              <a:t/>
            </a:r>
            <a:br>
              <a:rPr lang="ru-RU" sz="2700" dirty="0" smtClean="0">
                <a:latin typeface="+mn-lt"/>
              </a:rPr>
            </a:br>
            <a:r>
              <a:rPr lang="ru-RU" sz="2700" dirty="0" smtClean="0">
                <a:latin typeface="+mn-lt"/>
              </a:rPr>
              <a:t/>
            </a:r>
            <a:br>
              <a:rPr lang="ru-RU" sz="2700" dirty="0" smtClean="0">
                <a:latin typeface="+mn-lt"/>
              </a:rPr>
            </a:br>
            <a:r>
              <a:rPr lang="ru-RU" sz="2700" dirty="0" smtClean="0">
                <a:solidFill>
                  <a:schemeClr val="tx1"/>
                </a:solidFill>
                <a:effectLst/>
                <a:latin typeface="+mn-lt"/>
              </a:rPr>
              <a:t>5. Творческое мышление - связано с открытием принципиально нового знания с применением собственных оригинальных идей, а не переделыванием чужих мыслей;</a:t>
            </a:r>
            <a:r>
              <a:rPr lang="ru-RU" sz="2700" dirty="0" smtClean="0">
                <a:solidFill>
                  <a:schemeClr val="tx1"/>
                </a:solidFill>
                <a:latin typeface="+mn-lt"/>
              </a:rPr>
              <a:t/>
            </a:r>
            <a:br>
              <a:rPr lang="ru-RU" sz="2700" dirty="0" smtClean="0">
                <a:solidFill>
                  <a:schemeClr val="tx1"/>
                </a:solidFill>
                <a:latin typeface="+mn-lt"/>
              </a:rPr>
            </a:br>
            <a:r>
              <a:rPr lang="ru-RU" dirty="0" smtClean="0">
                <a:solidFill>
                  <a:schemeClr val="tx1"/>
                </a:solidFill>
                <a:latin typeface="+mn-lt"/>
              </a:rPr>
              <a:t> </a:t>
            </a:r>
            <a:r>
              <a:rPr lang="ru-RU" dirty="0" smtClean="0"/>
              <a:t/>
            </a:r>
            <a:br>
              <a:rPr lang="ru-RU" dirty="0" smtClean="0"/>
            </a:br>
            <a:endParaRPr lang="ru-RU" dirty="0"/>
          </a:p>
        </p:txBody>
      </p:sp>
      <p:sp>
        <p:nvSpPr>
          <p:cNvPr id="4" name="Подзаголовок 3"/>
          <p:cNvSpPr>
            <a:spLocks noGrp="1"/>
          </p:cNvSpPr>
          <p:nvPr>
            <p:ph type="subTitle" idx="1"/>
          </p:nvPr>
        </p:nvSpPr>
        <p:spPr/>
        <p:txBody>
          <a:bodyPr/>
          <a:lstStyle/>
          <a:p>
            <a:endParaRPr lang="ru-RU" dirty="0"/>
          </a:p>
        </p:txBody>
      </p:sp>
      <p:pic>
        <p:nvPicPr>
          <p:cNvPr id="5" name="Рисунок 4" descr="http://images.myshared.ru/5/370955/slide_4.jpg"/>
          <p:cNvPicPr/>
          <p:nvPr/>
        </p:nvPicPr>
        <p:blipFill>
          <a:blip r:embed="rId2" cstate="print"/>
          <a:srcRect/>
          <a:stretch>
            <a:fillRect/>
          </a:stretch>
        </p:blipFill>
        <p:spPr bwMode="auto">
          <a:xfrm>
            <a:off x="1043608" y="2348880"/>
            <a:ext cx="6840760" cy="3354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260648"/>
            <a:ext cx="8820472" cy="6048712"/>
          </a:xfrm>
        </p:spPr>
        <p:txBody>
          <a:bodyPr>
            <a:noAutofit/>
          </a:bodyPr>
          <a:lstStyle/>
          <a:p>
            <a:pPr algn="just">
              <a:buNone/>
            </a:pPr>
            <a:r>
              <a:rPr lang="ru-RU" sz="2400" dirty="0" smtClean="0"/>
              <a:t> Все методики, используемые на уроках истории и географии, позволяют включить учащихся в целенаправленный творческий процесс мыслительной деятельности. Вот уже несколько лет российские ученики проходят серьезные итоговые испытания в виде Единого Государственного экзамена. Такая проверка образовательных достижений позволяет контролировать знания и умения учеников выпускных классов. Введение ЕГЭ – это утвердившийся факт, никуда от этого не деться. Контрольные измерительные материалы включают в себя классические тестовые задания с выбором правильного варианта ответа из четырех предложенных, с открытым кратким ответом, а также задания с развернутым ответом, предполагающие различные виды деятельности: анализ источника, систематизация материала, представление общей характеристики, сравнение событий, явлений, анализ версий.  </a:t>
            </a:r>
            <a:endParaRPr lang="ru-R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olidFill>
                  <a:schemeClr val="tx1"/>
                </a:solidFill>
                <a:latin typeface="+mn-lt"/>
              </a:rPr>
              <a:t>В функциональной грамотности, я отвожу не мало времени тестам разной сложности.</a:t>
            </a:r>
            <a:endParaRPr lang="ru-RU" sz="2400" dirty="0">
              <a:solidFill>
                <a:schemeClr val="tx1"/>
              </a:solidFill>
              <a:latin typeface="+mn-lt"/>
            </a:endParaRPr>
          </a:p>
        </p:txBody>
      </p:sp>
      <p:sp>
        <p:nvSpPr>
          <p:cNvPr id="3" name="Содержимое 2"/>
          <p:cNvSpPr>
            <a:spLocks noGrp="1"/>
          </p:cNvSpPr>
          <p:nvPr>
            <p:ph idx="1"/>
          </p:nvPr>
        </p:nvSpPr>
        <p:spPr/>
        <p:txBody>
          <a:bodyPr>
            <a:normAutofit lnSpcReduction="10000"/>
          </a:bodyPr>
          <a:lstStyle/>
          <a:p>
            <a:pPr>
              <a:buNone/>
            </a:pPr>
            <a:r>
              <a:rPr lang="ru-RU" dirty="0" smtClean="0">
                <a:solidFill>
                  <a:schemeClr val="accent4">
                    <a:lumMod val="50000"/>
                  </a:schemeClr>
                </a:solidFill>
              </a:rPr>
              <a:t>     </a:t>
            </a:r>
            <a:r>
              <a:rPr lang="ru-RU" dirty="0" smtClean="0"/>
              <a:t>Поэтому, при выполнении тестов ученикам необходимы навыки творческого мышления. Используя в работе определенную систему, у детей вырабатывается позитивное отношение к тестам. Начиная с простых заданий, которые используются на уроках, у учеников создается ситуация успешности, доброжелательный эмоциональный фон. У некоторых ребят несложный тест практически единственная возможность получить хорошую оценку, что является важнейшим психологическим аспекто</a:t>
            </a:r>
            <a:r>
              <a:rPr lang="ru-RU" dirty="0" smtClean="0">
                <a:solidFill>
                  <a:schemeClr val="accent4">
                    <a:lumMod val="50000"/>
                  </a:schemeClr>
                </a:solidFill>
              </a:rPr>
              <a:t>м.</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88640"/>
            <a:ext cx="8568952" cy="5909310"/>
          </a:xfrm>
          <a:prstGeom prst="rect">
            <a:avLst/>
          </a:prstGeom>
        </p:spPr>
        <p:txBody>
          <a:bodyPr wrap="square">
            <a:spAutoFit/>
          </a:bodyPr>
          <a:lstStyle/>
          <a:p>
            <a:r>
              <a:rPr lang="ru-RU" dirty="0" smtClean="0"/>
              <a:t>Для того чтобы работать с </a:t>
            </a:r>
            <a:r>
              <a:rPr lang="ru-RU" b="1" i="1" dirty="0" smtClean="0"/>
              <a:t>тестами</a:t>
            </a:r>
            <a:r>
              <a:rPr lang="ru-RU" i="1" dirty="0" smtClean="0"/>
              <a:t>,</a:t>
            </a:r>
            <a:r>
              <a:rPr lang="ru-RU" dirty="0" smtClean="0"/>
              <a:t> учителю необходимо знать, какие знания и умения по истории могут контролироваться такими заданиями.</a:t>
            </a:r>
          </a:p>
          <a:p>
            <a:r>
              <a:rPr lang="ru-RU" dirty="0" smtClean="0"/>
              <a:t>1. Хронологические знания и умения.</a:t>
            </a:r>
          </a:p>
          <a:p>
            <a:r>
              <a:rPr lang="ru-RU" dirty="0" smtClean="0"/>
              <a:t>а) Называть даты важнейших событий.</a:t>
            </a:r>
          </a:p>
          <a:p>
            <a:r>
              <a:rPr lang="ru-RU" dirty="0" smtClean="0"/>
              <a:t>б) Соотносить год с веком, устанавливать последовательность событий.</a:t>
            </a:r>
          </a:p>
          <a:p>
            <a:r>
              <a:rPr lang="ru-RU" dirty="0" smtClean="0"/>
              <a:t>2. Знание фактов.</a:t>
            </a:r>
          </a:p>
          <a:p>
            <a:r>
              <a:rPr lang="ru-RU" dirty="0" smtClean="0"/>
              <a:t>а) Называть место, обстоятельства, участников, результаты.</a:t>
            </a:r>
          </a:p>
          <a:p>
            <a:r>
              <a:rPr lang="ru-RU" dirty="0" smtClean="0"/>
              <a:t>б) Означать границы государств и представлять знания по исторической географии.</a:t>
            </a:r>
          </a:p>
          <a:p>
            <a:r>
              <a:rPr lang="ru-RU" dirty="0" smtClean="0"/>
              <a:t>в) Знать достижения культуры и науки.</a:t>
            </a:r>
          </a:p>
          <a:p>
            <a:r>
              <a:rPr lang="ru-RU" dirty="0" smtClean="0"/>
              <a:t>3. Умение анализировать.</a:t>
            </a:r>
          </a:p>
          <a:p>
            <a:r>
              <a:rPr lang="ru-RU" dirty="0" smtClean="0"/>
              <a:t>а) Сопоставлять единичные исторические факты и общие явления</a:t>
            </a:r>
          </a:p>
          <a:p>
            <a:r>
              <a:rPr lang="ru-RU" dirty="0" smtClean="0"/>
              <a:t>б) называть характерные, существенные черты исторических событий и явлений</a:t>
            </a:r>
          </a:p>
          <a:p>
            <a:r>
              <a:rPr lang="ru-RU" dirty="0" smtClean="0"/>
              <a:t>в) классифицировать исторические явления по указанному признаку</a:t>
            </a:r>
          </a:p>
          <a:p>
            <a:r>
              <a:rPr lang="ru-RU" dirty="0" smtClean="0"/>
              <a:t>г) сравнивать исторические события и явления.</a:t>
            </a:r>
          </a:p>
          <a:p>
            <a:r>
              <a:rPr lang="ru-RU" dirty="0" smtClean="0"/>
              <a:t>4. Знания понятий и терминов.</a:t>
            </a:r>
          </a:p>
          <a:p>
            <a:r>
              <a:rPr lang="ru-RU" dirty="0" smtClean="0"/>
              <a:t>5. Умение устанавливать причинно-следственные связи.</a:t>
            </a:r>
          </a:p>
          <a:p>
            <a:r>
              <a:rPr lang="ru-RU" dirty="0" smtClean="0"/>
              <a:t>6. Знание и умение работать с историческими источниками.</a:t>
            </a:r>
          </a:p>
          <a:p>
            <a:r>
              <a:rPr lang="ru-RU" dirty="0" smtClean="0"/>
              <a:t>а) Определять автора, время, время  создания</a:t>
            </a:r>
          </a:p>
          <a:p>
            <a:r>
              <a:rPr lang="ru-RU" dirty="0" smtClean="0"/>
              <a:t>б) находить необходимую информацию</a:t>
            </a:r>
          </a:p>
          <a:p>
            <a:r>
              <a:rPr lang="ru-RU" dirty="0" smtClean="0"/>
              <a:t>в) сравнивать несколько источников</a:t>
            </a:r>
          </a:p>
          <a:p>
            <a:r>
              <a:rPr lang="ru-RU" dirty="0" smtClean="0"/>
              <a:t>г) умение работать с исторической картой.</a:t>
            </a:r>
            <a:endParaRPr lang="ru-RU" dirty="0"/>
          </a:p>
        </p:txBody>
      </p:sp>
      <p:pic>
        <p:nvPicPr>
          <p:cNvPr id="5" name="Рисунок 4" descr="https://region67.region-systems.ru/Education/Modules/PhotoGallery/ImageHandler.ashx?Id=168319"/>
          <p:cNvPicPr/>
          <p:nvPr/>
        </p:nvPicPr>
        <p:blipFill>
          <a:blip r:embed="rId2" cstate="print"/>
          <a:srcRect l="2126" t="41410" r="49933"/>
          <a:stretch>
            <a:fillRect/>
          </a:stretch>
        </p:blipFill>
        <p:spPr bwMode="auto">
          <a:xfrm>
            <a:off x="6228184" y="4437112"/>
            <a:ext cx="2043836" cy="19458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496944" cy="6247864"/>
          </a:xfrm>
          <a:prstGeom prst="rect">
            <a:avLst/>
          </a:prstGeom>
        </p:spPr>
        <p:txBody>
          <a:bodyPr wrap="square">
            <a:spAutoFit/>
          </a:bodyPr>
          <a:lstStyle/>
          <a:p>
            <a:r>
              <a:rPr lang="ru-RU" sz="2000" dirty="0" smtClean="0"/>
              <a:t>В процессе обучения детям предлагается  выполнить различные тесты.</a:t>
            </a:r>
          </a:p>
          <a:p>
            <a:r>
              <a:rPr lang="ru-RU" sz="2000" dirty="0" smtClean="0"/>
              <a:t>1. </a:t>
            </a:r>
            <a:r>
              <a:rPr lang="ru-RU" sz="2000" i="1" dirty="0" smtClean="0"/>
              <a:t>Базисные тесты.</a:t>
            </a:r>
            <a:r>
              <a:rPr lang="ru-RU" sz="2000" dirty="0" smtClean="0"/>
              <a:t> Этот вид тестирования проводится после завершения изучения каждого раздела. Их главная задача состоит в том, чтобы закрепить у ребят знание основных ключевых понятий и терминов, исторических фактов, дат, имен.</a:t>
            </a:r>
          </a:p>
          <a:p>
            <a:r>
              <a:rPr lang="ru-RU" sz="2000" dirty="0" smtClean="0"/>
              <a:t>2. </a:t>
            </a:r>
            <a:r>
              <a:rPr lang="ru-RU" sz="2000" i="1" dirty="0" smtClean="0"/>
              <a:t>Текущие тесты.</a:t>
            </a:r>
            <a:r>
              <a:rPr lang="ru-RU" sz="2000" dirty="0" smtClean="0"/>
              <a:t> Это тесты,  которые мы используем для контроля знаний и умений учащихся при изучении какой-либо отдельно взятой темы, параграфа. Такой вид работы особенно хорошо использовать для проверки текущих знаний на уроке для всего класса в целом, а возможно и для отдельно взятых учеников.</a:t>
            </a:r>
          </a:p>
          <a:p>
            <a:r>
              <a:rPr lang="ru-RU" sz="2000" dirty="0" smtClean="0"/>
              <a:t>3. </a:t>
            </a:r>
            <a:r>
              <a:rPr lang="ru-RU" sz="2000" i="1" dirty="0" smtClean="0"/>
              <a:t>Итоговый тест.</a:t>
            </a:r>
            <a:r>
              <a:rPr lang="ru-RU" sz="2000" dirty="0" smtClean="0"/>
              <a:t> Такой вид работы проводится, как правило, по итогам четверти или полугодия. Особенность такого теста состоит в том, что результаты работы показывают не только уровень усвоенных учениками знаний, но и дают учителю общее представление о том, какие темы или вопросы оказались для ребят более сложными и вызвали затруднение. У преподавателя имеется возможность подкорректировать поурочное планирование, доработать какие-то вопросы, возможно, уделить им больше внимания. Но главная задача состоит в том, чтобы выяснить уровень усвоения учащимися учебного материала за достаточно длительный срок и по нескольким темам сразу.</a:t>
            </a:r>
            <a:endParaRPr lang="ru-RU"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На первый взгляд, история - это только сухие факты, даты и термины, но это не так. История - это также развитие человека, преобразованием им себя самого и окружающий мир. Чаще всего именно не стандартный подход в своих действиях привел человека к его современной жизни. Именно поэтому задания на </a:t>
            </a:r>
            <a:r>
              <a:rPr lang="ru-RU" dirty="0" err="1" smtClean="0"/>
              <a:t>креативное</a:t>
            </a:r>
            <a:r>
              <a:rPr lang="ru-RU" dirty="0" smtClean="0"/>
              <a:t> мышление очень органично могут вписаться в изучение курса истории в школе</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r>
              <a:rPr lang="ru-RU" dirty="0" smtClean="0"/>
              <a:t>Применение банка заданий по функциональной грамотности  позволили развивать у учащихся  творческие способности и личностные качества, самостоятельность, оценить роль знаний и увидеть их применение на практике. Значительно повысился интерес учащихся к изучению истории, географии.</a:t>
            </a:r>
          </a:p>
          <a:p>
            <a:r>
              <a:rPr lang="ru-RU" dirty="0" smtClean="0"/>
              <a:t>В дальнейшем предполагается продолжить работу по  формированию функциональной грамотности на уроках истории, географии, накапливать материал для проведения уроков.</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avatars.mds.yandex.net/i?id=28ce067fa78994e0574b760fb804b67d_l-5247044-images-thumbs&amp;n=13"/>
          <p:cNvPicPr/>
          <p:nvPr/>
        </p:nvPicPr>
        <p:blipFill>
          <a:blip r:embed="rId2" cstate="print"/>
          <a:srcRect/>
          <a:stretch>
            <a:fillRect/>
          </a:stretch>
        </p:blipFill>
        <p:spPr bwMode="auto">
          <a:xfrm>
            <a:off x="1601787" y="1796587"/>
            <a:ext cx="5940425" cy="3264825"/>
          </a:xfrm>
          <a:prstGeom prst="rect">
            <a:avLst/>
          </a:prstGeom>
          <a:noFill/>
          <a:ln w="9525">
            <a:noFill/>
            <a:miter lim="800000"/>
            <a:headEnd/>
            <a:tailEnd/>
          </a:ln>
        </p:spPr>
      </p:pic>
      <p:sp>
        <p:nvSpPr>
          <p:cNvPr id="5" name="TextBox 4"/>
          <p:cNvSpPr txBox="1"/>
          <p:nvPr/>
        </p:nvSpPr>
        <p:spPr>
          <a:xfrm>
            <a:off x="755576" y="548680"/>
            <a:ext cx="7848872" cy="461665"/>
          </a:xfrm>
          <a:prstGeom prst="rect">
            <a:avLst/>
          </a:prstGeom>
          <a:noFill/>
        </p:spPr>
        <p:txBody>
          <a:bodyPr wrap="square" rtlCol="0">
            <a:spAutoFit/>
          </a:bodyPr>
          <a:lstStyle/>
          <a:p>
            <a:pPr algn="ctr"/>
            <a:r>
              <a:rPr lang="ru-RU" sz="2400" dirty="0" smtClean="0">
                <a:solidFill>
                  <a:srgbClr val="FFFF00"/>
                </a:solidFill>
              </a:rPr>
              <a:t>Спасибо за внимание.</a:t>
            </a:r>
            <a:endParaRPr lang="ru-RU" sz="2400"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ru-RU" sz="2400" dirty="0" smtClean="0"/>
              <a:t> А. А. Леонтьев:</a:t>
            </a:r>
            <a:br>
              <a:rPr lang="ru-RU" sz="2400" dirty="0" smtClean="0"/>
            </a:br>
            <a:r>
              <a:rPr lang="ru-RU" sz="2400" dirty="0" smtClean="0"/>
              <a:t>   Функционально грамотный человек — это человек,</a:t>
            </a:r>
            <a:br>
              <a:rPr lang="ru-RU" sz="2400" dirty="0" smtClean="0"/>
            </a:br>
            <a:r>
              <a:rPr lang="ru-RU" sz="2400" dirty="0" smtClean="0"/>
              <a:t>который способен использовать все постоянно</a:t>
            </a:r>
            <a:br>
              <a:rPr lang="ru-RU" sz="2400" dirty="0" smtClean="0"/>
            </a:br>
            <a:r>
              <a:rPr lang="ru-RU" sz="2400" dirty="0" smtClean="0"/>
              <a:t>приобретаемые в течение жизни знания, умения и навыки</a:t>
            </a:r>
            <a:br>
              <a:rPr lang="ru-RU" sz="2400" dirty="0" smtClean="0"/>
            </a:br>
            <a:r>
              <a:rPr lang="ru-RU" sz="2400" dirty="0" smtClean="0"/>
              <a:t>для решения максимально широкого диапазона жизненных</a:t>
            </a:r>
            <a:br>
              <a:rPr lang="ru-RU" sz="2400" dirty="0" smtClean="0"/>
            </a:br>
            <a:r>
              <a:rPr lang="ru-RU" sz="2400" dirty="0" smtClean="0"/>
              <a:t>задач в различных сферах человеческой деятельности,</a:t>
            </a:r>
            <a:br>
              <a:rPr lang="ru-RU" sz="2400" dirty="0" smtClean="0"/>
            </a:br>
            <a:r>
              <a:rPr lang="ru-RU" sz="2400" dirty="0" smtClean="0"/>
              <a:t>общения и социальных отношений.</a:t>
            </a:r>
            <a:endParaRPr lang="ru-RU"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gymnasium1n.schoolsite.ru/images/fg.png"/>
          <p:cNvPicPr/>
          <p:nvPr/>
        </p:nvPicPr>
        <p:blipFill>
          <a:blip r:embed="rId2" cstate="print"/>
          <a:srcRect/>
          <a:stretch>
            <a:fillRect/>
          </a:stretch>
        </p:blipFill>
        <p:spPr bwMode="auto">
          <a:xfrm>
            <a:off x="683568" y="764704"/>
            <a:ext cx="7704855"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434282"/>
          </a:xfrm>
        </p:spPr>
        <p:txBody>
          <a:bodyPr>
            <a:normAutofit/>
          </a:bodyPr>
          <a:lstStyle/>
          <a:p>
            <a:r>
              <a:rPr lang="ru-RU" sz="2700" dirty="0" smtClean="0">
                <a:solidFill>
                  <a:srgbClr val="C00000"/>
                </a:solidFill>
                <a:latin typeface="+mn-lt"/>
              </a:rPr>
              <a:t> </a:t>
            </a:r>
            <a:endParaRPr lang="ru-RU" dirty="0"/>
          </a:p>
        </p:txBody>
      </p:sp>
      <p:sp>
        <p:nvSpPr>
          <p:cNvPr id="3" name="Содержимое 2"/>
          <p:cNvSpPr>
            <a:spLocks noGrp="1"/>
          </p:cNvSpPr>
          <p:nvPr>
            <p:ph idx="1"/>
          </p:nvPr>
        </p:nvSpPr>
        <p:spPr>
          <a:xfrm>
            <a:off x="323528" y="188640"/>
            <a:ext cx="8219256" cy="3600440"/>
          </a:xfrm>
        </p:spPr>
        <p:txBody>
          <a:bodyPr>
            <a:normAutofit/>
          </a:bodyPr>
          <a:lstStyle/>
          <a:p>
            <a:pPr algn="ctr">
              <a:buNone/>
            </a:pPr>
            <a:r>
              <a:rPr lang="ru-RU" sz="2400" dirty="0" smtClean="0"/>
              <a:t> </a:t>
            </a:r>
            <a:r>
              <a:rPr lang="ru-RU" sz="2400" b="1" dirty="0" smtClean="0"/>
              <a:t>Что такое функциональная грамотность простыми словами?</a:t>
            </a:r>
            <a:endParaRPr lang="ru-RU" sz="2400" dirty="0" smtClean="0"/>
          </a:p>
          <a:p>
            <a:pPr>
              <a:buNone/>
            </a:pPr>
            <a:r>
              <a:rPr lang="ru-RU" sz="2400" dirty="0" smtClean="0"/>
              <a:t>     Функциональная грамотность простыми словами — это умение применять в жизни знания и навыки, полученные в школе. Это уровень образованности, который может быть достигнут за время школьного обучения, предполагающий способность решать жизненные задачи в различных ее сферах.</a:t>
            </a:r>
            <a:endParaRPr lang="ru-RU" sz="2400" dirty="0"/>
          </a:p>
        </p:txBody>
      </p:sp>
      <p:pic>
        <p:nvPicPr>
          <p:cNvPr id="4" name="Рисунок 3" descr="https://region67.region-systems.ru/Education/Modules/PhotoGallery/ImageHandler.ashx?Id=168319"/>
          <p:cNvPicPr/>
          <p:nvPr/>
        </p:nvPicPr>
        <p:blipFill>
          <a:blip r:embed="rId2" cstate="print"/>
          <a:srcRect l="2126" t="41410" r="49933"/>
          <a:stretch>
            <a:fillRect/>
          </a:stretch>
        </p:blipFill>
        <p:spPr bwMode="auto">
          <a:xfrm>
            <a:off x="5076056" y="3501008"/>
            <a:ext cx="3267972" cy="28099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dirty="0" smtClean="0">
                <a:latin typeface="+mn-lt"/>
              </a:rPr>
              <a:t/>
            </a:r>
            <a:br>
              <a:rPr lang="ru-RU" sz="2400" dirty="0" smtClean="0">
                <a:latin typeface="+mn-lt"/>
              </a:rPr>
            </a:br>
            <a:r>
              <a:rPr lang="ru-RU" sz="2700" dirty="0" smtClean="0">
                <a:solidFill>
                  <a:schemeClr val="tx1"/>
                </a:solidFill>
                <a:effectLst/>
                <a:latin typeface="+mn-lt"/>
              </a:rPr>
              <a:t>Я хочу представить вашему вниманию 5 приёмов формирования функциональной грамотности на уроках истории из своего собственного опыта.</a:t>
            </a:r>
            <a:r>
              <a:rPr lang="ru-RU" sz="2400" dirty="0" smtClean="0">
                <a:solidFill>
                  <a:schemeClr val="accent5">
                    <a:lumMod val="50000"/>
                  </a:schemeClr>
                </a:solidFill>
                <a:effectLst/>
              </a:rPr>
              <a:t/>
            </a:r>
            <a:br>
              <a:rPr lang="ru-RU" sz="2400" dirty="0" smtClean="0">
                <a:solidFill>
                  <a:schemeClr val="accent5">
                    <a:lumMod val="50000"/>
                  </a:schemeClr>
                </a:solidFill>
                <a:effectLst/>
              </a:rPr>
            </a:br>
            <a:endParaRPr lang="ru-RU" sz="2400" dirty="0">
              <a:solidFill>
                <a:schemeClr val="accent5">
                  <a:lumMod val="50000"/>
                </a:schemeClr>
              </a:solidFill>
              <a:effectLst/>
              <a:latin typeface="+mn-lt"/>
            </a:endParaRPr>
          </a:p>
        </p:txBody>
      </p:sp>
      <p:pic>
        <p:nvPicPr>
          <p:cNvPr id="4" name="Содержимое 3" descr="https://avatars.mds.yandex.net/i?id=bd0a37f2ea7b9ff644c868318ed124e40ed8c579-9042386-images-thumbs&amp;n=13"/>
          <p:cNvPicPr>
            <a:picLocks noGrp="1"/>
          </p:cNvPicPr>
          <p:nvPr>
            <p:ph idx="1"/>
          </p:nvPr>
        </p:nvPicPr>
        <p:blipFill>
          <a:blip r:embed="rId2" cstate="print"/>
          <a:srcRect/>
          <a:stretch>
            <a:fillRect/>
          </a:stretch>
        </p:blipFill>
        <p:spPr bwMode="auto">
          <a:xfrm>
            <a:off x="899592" y="2060848"/>
            <a:ext cx="7560840"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08912" cy="2592288"/>
          </a:xfrm>
        </p:spPr>
        <p:txBody>
          <a:bodyPr>
            <a:normAutofit fontScale="90000"/>
          </a:bodyPr>
          <a:lstStyle/>
          <a:p>
            <a:r>
              <a:rPr lang="ru-RU" sz="2700" dirty="0" smtClean="0">
                <a:latin typeface="+mn-lt"/>
              </a:rPr>
              <a:t/>
            </a:r>
            <a:br>
              <a:rPr lang="ru-RU" sz="2700" dirty="0" smtClean="0">
                <a:latin typeface="+mn-lt"/>
              </a:rPr>
            </a:br>
            <a:r>
              <a:rPr lang="ru-RU" sz="2700" dirty="0" smtClean="0">
                <a:latin typeface="+mn-lt"/>
              </a:rPr>
              <a:t/>
            </a:r>
            <a:br>
              <a:rPr lang="ru-RU" sz="2700" dirty="0" smtClean="0">
                <a:latin typeface="+mn-lt"/>
              </a:rPr>
            </a:br>
            <a:r>
              <a:rPr lang="ru-RU" sz="2700" dirty="0" smtClean="0">
                <a:latin typeface="+mn-lt"/>
              </a:rPr>
              <a:t/>
            </a:r>
            <a:br>
              <a:rPr lang="ru-RU" sz="2700" dirty="0" smtClean="0">
                <a:latin typeface="+mn-lt"/>
              </a:rPr>
            </a:br>
            <a:r>
              <a:rPr lang="ru-RU" sz="2700" dirty="0" smtClean="0">
                <a:solidFill>
                  <a:schemeClr val="tx1"/>
                </a:solidFill>
                <a:effectLst/>
                <a:latin typeface="+mn-lt"/>
              </a:rPr>
              <a:t>1. Функциональное чтение</a:t>
            </a:r>
            <a:r>
              <a:rPr lang="ru-RU" sz="2700" i="1" dirty="0" smtClean="0">
                <a:solidFill>
                  <a:schemeClr val="tx1"/>
                </a:solidFill>
                <a:effectLst/>
                <a:latin typeface="+mn-lt"/>
              </a:rPr>
              <a:t> </a:t>
            </a:r>
            <a:r>
              <a:rPr lang="ru-RU" sz="2700" dirty="0" smtClean="0">
                <a:solidFill>
                  <a:schemeClr val="tx1"/>
                </a:solidFill>
                <a:effectLst/>
                <a:latin typeface="+mn-lt"/>
              </a:rPr>
              <a:t>– это чтение с целью поиска информации для решения конкретной задачи или выполнения определенного задания. При функциональном чтении применяются приемы просмотрового чтения и аналитического чтения (выделение ключевых слов, подбор цитат, составление схем, графиков, таблиц). </a:t>
            </a:r>
            <a:r>
              <a:rPr lang="ru-RU" dirty="0" smtClean="0"/>
              <a:t/>
            </a:r>
            <a:br>
              <a:rPr lang="ru-RU" dirty="0" smtClean="0"/>
            </a:br>
            <a:r>
              <a:rPr lang="ru-RU" dirty="0" smtClean="0"/>
              <a:t> </a:t>
            </a:r>
            <a:br>
              <a:rPr lang="ru-RU" dirty="0" smtClean="0"/>
            </a:br>
            <a:endParaRPr lang="ru-RU" dirty="0"/>
          </a:p>
        </p:txBody>
      </p:sp>
      <p:pic>
        <p:nvPicPr>
          <p:cNvPr id="4" name="Содержимое 3" descr="https://region67.region-systems.ru/Education/Modules/PhotoGallery/ImageHandler.ashx?Id=168319"/>
          <p:cNvPicPr>
            <a:picLocks noGrp="1"/>
          </p:cNvPicPr>
          <p:nvPr>
            <p:ph idx="1"/>
          </p:nvPr>
        </p:nvPicPr>
        <p:blipFill>
          <a:blip r:embed="rId2" cstate="print"/>
          <a:srcRect/>
          <a:stretch>
            <a:fillRect/>
          </a:stretch>
        </p:blipFill>
        <p:spPr bwMode="auto">
          <a:xfrm>
            <a:off x="1619672" y="3401616"/>
            <a:ext cx="6048672"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395536" y="1484784"/>
            <a:ext cx="8229600" cy="4708525"/>
          </a:xfrm>
        </p:spPr>
        <p:txBody>
          <a:bodyPr>
            <a:normAutofit lnSpcReduction="10000"/>
          </a:bodyPr>
          <a:lstStyle/>
          <a:p>
            <a:r>
              <a:rPr lang="ru-RU" sz="2600" dirty="0" smtClean="0"/>
              <a:t>Человек, который владеет функциональным чтением, способен обозначить тему и основную мысль письменного текста, отобрать из него необходимую информацию, сделать вывод, отличить точку зрения автора от факта, понимает выражения, использованные в переносном смысле. Он читает текст, используя активные методы чтения, например, делает пометки на полях или ведет записи по мере осмысления новой информации, ищет ответы на поставленные вопросы. Таким образом, развивается познавательное мышление (задание № 21 ОГЭ - 9 история)</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smtClean="0">
                <a:latin typeface="+mn-lt"/>
              </a:rPr>
              <a:t/>
            </a:r>
            <a:br>
              <a:rPr lang="ru-RU" sz="2700" dirty="0" smtClean="0">
                <a:latin typeface="+mn-lt"/>
              </a:rPr>
            </a:br>
            <a:r>
              <a:rPr lang="ru-RU" sz="2700" dirty="0" smtClean="0">
                <a:latin typeface="+mn-lt"/>
              </a:rPr>
              <a:t/>
            </a:r>
            <a:br>
              <a:rPr lang="ru-RU" sz="2700" dirty="0" smtClean="0">
                <a:latin typeface="+mn-lt"/>
              </a:rPr>
            </a:br>
            <a:r>
              <a:rPr lang="ru-RU" sz="2700" dirty="0" smtClean="0">
                <a:solidFill>
                  <a:schemeClr val="tx1"/>
                </a:solidFill>
                <a:effectLst/>
                <a:latin typeface="+mn-lt"/>
              </a:rPr>
              <a:t>2. Пересказы (мифов, биографий, рассказов и т.д.) - предоставление учащемуся возможности, монологически грамотно изъясняя свои мысли, воспроизвести исторический сюжет.</a:t>
            </a:r>
            <a:r>
              <a:rPr lang="ru-RU" dirty="0" smtClean="0"/>
              <a:t/>
            </a:r>
            <a:br>
              <a:rPr lang="ru-RU" dirty="0" smtClean="0"/>
            </a:br>
            <a:endParaRPr lang="ru-RU" dirty="0"/>
          </a:p>
        </p:txBody>
      </p:sp>
      <p:sp>
        <p:nvSpPr>
          <p:cNvPr id="3" name="Содержимое 2"/>
          <p:cNvSpPr>
            <a:spLocks noGrp="1"/>
          </p:cNvSpPr>
          <p:nvPr>
            <p:ph idx="1"/>
          </p:nvPr>
        </p:nvSpPr>
        <p:spPr>
          <a:xfrm>
            <a:off x="395536" y="1772816"/>
            <a:ext cx="8291264" cy="4536544"/>
          </a:xfrm>
        </p:spPr>
        <p:txBody>
          <a:bodyPr/>
          <a:lstStyle/>
          <a:p>
            <a:pPr>
              <a:buNone/>
            </a:pPr>
            <a:r>
              <a:rPr lang="ru-RU" sz="2400" dirty="0" smtClean="0">
                <a:solidFill>
                  <a:schemeClr val="accent5">
                    <a:lumMod val="50000"/>
                  </a:schemeClr>
                </a:solidFill>
              </a:rPr>
              <a:t>     </a:t>
            </a:r>
            <a:r>
              <a:rPr lang="ru-RU" sz="2400" dirty="0" smtClean="0"/>
              <a:t>Для младших школьников можно дать задание - наоборот. Преобразовать миф в рисунок.  Запоминаются не только исторические знания, но и развиваются творческие способности.</a:t>
            </a:r>
          </a:p>
          <a:p>
            <a:endParaRPr lang="ru-RU" dirty="0"/>
          </a:p>
        </p:txBody>
      </p:sp>
      <p:pic>
        <p:nvPicPr>
          <p:cNvPr id="4" name="Рисунок 3" descr="https://s0.slide-share.ru/s_slide/e88e785e8a25eb74de289fdb0a055615/a63741e7-3341-46d6-aa75-c7f9aa432524.jpeg"/>
          <p:cNvPicPr/>
          <p:nvPr/>
        </p:nvPicPr>
        <p:blipFill>
          <a:blip r:embed="rId2" cstate="print"/>
          <a:srcRect t="49649" r="49315"/>
          <a:stretch>
            <a:fillRect/>
          </a:stretch>
        </p:blipFill>
        <p:spPr bwMode="auto">
          <a:xfrm>
            <a:off x="3275856" y="3068960"/>
            <a:ext cx="5184576"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0306"/>
          </a:xfrm>
        </p:spPr>
        <p:txBody>
          <a:bodyPr>
            <a:normAutofit fontScale="90000"/>
          </a:bodyPr>
          <a:lstStyle/>
          <a:p>
            <a:r>
              <a:rPr lang="ru-RU" sz="2700" dirty="0" smtClean="0">
                <a:solidFill>
                  <a:schemeClr val="tx1"/>
                </a:solidFill>
                <a:effectLst/>
                <a:latin typeface="+mn-lt"/>
              </a:rPr>
              <a:t>3.</a:t>
            </a:r>
            <a:r>
              <a:rPr lang="ru-RU" sz="2700" dirty="0" smtClean="0">
                <a:solidFill>
                  <a:schemeClr val="accent5">
                    <a:lumMod val="50000"/>
                  </a:schemeClr>
                </a:solidFill>
                <a:effectLst/>
                <a:latin typeface="+mn-lt"/>
              </a:rPr>
              <a:t> </a:t>
            </a:r>
            <a:r>
              <a:rPr lang="ru-RU" sz="2700" dirty="0" smtClean="0">
                <a:solidFill>
                  <a:schemeClr val="tx1"/>
                </a:solidFill>
                <a:effectLst/>
                <a:latin typeface="+mn-lt"/>
              </a:rPr>
              <a:t>Интеллект - карты - представляет собой древовидную схему, на которой изображены слова, идеи, задачи или другие понятия, связанные ветвями, отходящими от центрального понятия или идеи. Ветви, имеющие форму плавных линий, обозначаются и поясняются ключевыми словами или образами. На слайде представлен общий шаблон интеллект - карты. </a:t>
            </a:r>
            <a:endParaRPr lang="ru-RU" sz="2700" dirty="0">
              <a:solidFill>
                <a:schemeClr val="tx1"/>
              </a:solidFill>
              <a:effectLst/>
              <a:latin typeface="+mn-lt"/>
              <a:cs typeface="Times New Roman" pitchFamily="18" charset="0"/>
            </a:endParaRPr>
          </a:p>
        </p:txBody>
      </p:sp>
      <p:pic>
        <p:nvPicPr>
          <p:cNvPr id="4" name="Содержимое 3" descr="http://bershadskiy.ru/Sokol_gora/Karta_history.jpg"/>
          <p:cNvPicPr>
            <a:picLocks noGrp="1"/>
          </p:cNvPicPr>
          <p:nvPr>
            <p:ph idx="1"/>
          </p:nvPr>
        </p:nvPicPr>
        <p:blipFill>
          <a:blip r:embed="rId2" cstate="print"/>
          <a:srcRect/>
          <a:stretch>
            <a:fillRect/>
          </a:stretch>
        </p:blipFill>
        <p:spPr bwMode="auto">
          <a:xfrm>
            <a:off x="827584" y="2996952"/>
            <a:ext cx="7704856" cy="30758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165</TotalTime>
  <Words>370</Words>
  <Application>Microsoft Office PowerPoint</Application>
  <PresentationFormat>Экран (4:3)</PresentationFormat>
  <Paragraphs>46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Апекс</vt:lpstr>
      <vt:lpstr>Доклад ФОРМИРОВАНИЕ И ОЦЕНКА ФУНКЦИОНАЛЬНОЙ ГРАМОТНОСТИ  НА УРОКАХ ИСТОРИИ </vt:lpstr>
      <vt:lpstr>Слайд 2</vt:lpstr>
      <vt:lpstr>Слайд 3</vt:lpstr>
      <vt:lpstr> </vt:lpstr>
      <vt:lpstr> Я хочу представить вашему вниманию 5 приёмов формирования функциональной грамотности на уроках истории из своего собственного опыта. </vt:lpstr>
      <vt:lpstr>   1. Функциональное чтение – это чтение с целью поиска информации для решения конкретной задачи или выполнения определенного задания. При функциональном чтении применяются приемы просмотрового чтения и аналитического чтения (выделение ключевых слов, подбор цитат, составление схем, графиков, таблиц).    </vt:lpstr>
      <vt:lpstr>Слайд 7</vt:lpstr>
      <vt:lpstr>  2. Пересказы (мифов, биографий, рассказов и т.д.) - предоставление учащемуся возможности, монологически грамотно изъясняя свои мысли, воспроизвести исторический сюжет. </vt:lpstr>
      <vt:lpstr>3. Интеллект - карты - представляет собой древовидную схему, на которой изображены слова, идеи, задачи или другие понятия, связанные ветвями, отходящими от центрального понятия или идеи. Ветви, имеющие форму плавных линий, обозначаются и поясняются ключевыми словами или образами. На слайде представлен общий шаблон интеллект - карты. </vt:lpstr>
      <vt:lpstr>4. Чтение вариативных источников, что позволяет учащимся отказаться  от однозначных и прямолинейных суждений, пристально присматриваться к текстам и авторским позициям.  Даны несколько точек зрения на одну и ту же проблему разных авторов. Учащемуся необходимо привлекая исторические знания аргументировано высказать собственную точку зрения.  </vt:lpstr>
      <vt:lpstr>                  5. Творческое мышление - связано с открытием принципиально нового знания с применением собственных оригинальных идей, а не переделыванием чужих мыслей;   </vt:lpstr>
      <vt:lpstr>Слайд 12</vt:lpstr>
      <vt:lpstr>В функциональной грамотности, я отвожу не мало времени тестам разной сложности.</vt:lpstr>
      <vt:lpstr>Слайд 14</vt:lpstr>
      <vt:lpstr>Слайд 15</vt:lpstr>
      <vt:lpstr>Слайд 16</vt:lpstr>
      <vt:lpstr>Слайд 17</vt:lpstr>
      <vt:lpstr>Слайд 18</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И ОЦЕНКА ФУНКЦИОНАЛЬНОЙ ГРАМОТНОСТИ  НА УРОКАХ ИСТОРИИ</dc:title>
  <dc:creator>колян</dc:creator>
  <cp:lastModifiedBy>колян</cp:lastModifiedBy>
  <cp:revision>18</cp:revision>
  <dcterms:created xsi:type="dcterms:W3CDTF">2023-03-19T17:19:42Z</dcterms:created>
  <dcterms:modified xsi:type="dcterms:W3CDTF">2023-03-26T14:32:07Z</dcterms:modified>
</cp:coreProperties>
</file>